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5" r:id="rId10"/>
    <p:sldId id="266" r:id="rId11"/>
    <p:sldId id="270" r:id="rId12"/>
    <p:sldId id="268" r:id="rId13"/>
    <p:sldId id="264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39257"/>
            <a:ext cx="5898630" cy="4803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47840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7B0B-C375-9D64-1424-3B07B71AF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5927" y="4939715"/>
            <a:ext cx="4420031" cy="479458"/>
          </a:xfrm>
        </p:spPr>
        <p:txBody>
          <a:bodyPr anchor="t"/>
          <a:lstStyle>
            <a:lvl1pPr>
              <a:defRPr sz="1400"/>
            </a:lvl1pPr>
          </a:lstStyle>
          <a:p>
            <a:endParaRPr lang="en-K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117021-C08A-0E4F-5F64-FC1A870E48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2" y="4939257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01D668-DD9C-F5B4-B191-51BDD0B30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A08CF-24F0-EC7D-277D-CB831E7E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47" y="5718869"/>
            <a:ext cx="5916168" cy="1143000"/>
          </a:xfrm>
        </p:spPr>
        <p:txBody>
          <a:bodyPr anchor="b">
            <a:normAutofit/>
          </a:bodyPr>
          <a:lstStyle>
            <a:lvl1pPr>
              <a:lnSpc>
                <a:spcPct val="6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78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06F310-2B8D-3C32-560C-686817E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49" y="1012175"/>
            <a:ext cx="11113008" cy="8497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FD1A6D-2D8E-1FD1-C1AC-CB5E9D5A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375" y="110364"/>
            <a:ext cx="5276852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DE430-EE65-B675-F031-7651DE9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5BC9-1670-00D4-5A66-F52444DA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959" y="104649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2115542"/>
            <a:ext cx="11013670" cy="4451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9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57214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134185-2980-312E-60AF-F360D16F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1290"/>
            <a:ext cx="4654296" cy="37398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47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174463"/>
            <a:ext cx="5891134" cy="65483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29E0058-93A2-5291-6ACA-A04308626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14EE-EFB3-D2DC-CEAA-621D6662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E0DC-DE5C-286F-36BD-6985F4A6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07AF81-9CDB-689F-CE00-62257104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0B1373-40A5-190F-BE9F-8FC310F7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59632"/>
            <a:ext cx="9683496" cy="37764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9268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4E7A70C-B49B-5779-BA11-88AE4939E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7355" y="83125"/>
            <a:ext cx="731520" cy="7315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197F50-0DC4-261A-813C-264E7361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84032"/>
            <a:ext cx="8074152" cy="4718304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182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2296"/>
            <a:ext cx="8139659" cy="1554480"/>
          </a:xfrm>
        </p:spPr>
        <p:txBody>
          <a:bodyPr anchor="t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896472"/>
            <a:ext cx="8139660" cy="355790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5C8E38-E957-9E3C-9A05-717C0F009AB9}"/>
              </a:ext>
            </a:extLst>
          </p:cNvPr>
          <p:cNvSpPr/>
          <p:nvPr/>
        </p:nvSpPr>
        <p:spPr>
          <a:xfrm>
            <a:off x="8552512" y="3218512"/>
            <a:ext cx="3557904" cy="3557904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E193C2-09EC-BB41-5A34-007D34EB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807758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396" y="621792"/>
            <a:ext cx="5386715" cy="1816898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90664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0488" y="110364"/>
            <a:ext cx="5349239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2740228"/>
            <a:ext cx="5906642" cy="4096512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16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178B15-836F-D50E-D616-40C93732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45" y="987552"/>
            <a:ext cx="5366480" cy="4044508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A196D4-110B-6911-7AF5-9149D3F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5366480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D9253F-93F3-9EB9-BFA6-49C9461D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0701"/>
            <a:ext cx="2940449" cy="365125"/>
          </a:xfrm>
        </p:spPr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4C6C96-D651-5D6B-830B-07E5A35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969264"/>
            <a:ext cx="5336753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41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988979"/>
            <a:ext cx="3462878" cy="2942419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910B-18FC-4A92-025A-A88AC7CD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3470224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2728-D41A-655E-871F-F76147E0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7167" y="100701"/>
            <a:ext cx="2940449" cy="365125"/>
          </a:xfrm>
        </p:spPr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07CC96-728B-298D-B2D6-54C4E9F0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7167" y="967689"/>
            <a:ext cx="7217771" cy="5237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592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D0064E-1F0E-2DDF-C6B5-9CE196C4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804" y="612140"/>
            <a:ext cx="6499655" cy="15196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401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 lang="en-US" dirty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478DAE4-13AB-5772-07E6-B3264F1E31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4122" y="2457406"/>
            <a:ext cx="6441338" cy="3778977"/>
          </a:xfrm>
        </p:spPr>
        <p:txBody>
          <a:bodyPr anchor="t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04122" y="6452990"/>
            <a:ext cx="1968375" cy="365125"/>
          </a:xfrm>
        </p:spPr>
        <p:txBody>
          <a:bodyPr anchor="b"/>
          <a:lstStyle/>
          <a:p>
            <a:endParaRPr lang="en-K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16252" y="6452989"/>
            <a:ext cx="429207" cy="365125"/>
          </a:xfrm>
        </p:spPr>
        <p:txBody>
          <a:bodyPr anchor="b"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8895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CDF6858-35EF-4C90-B3F5-339B7EF1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793" y="621792"/>
            <a:ext cx="7252710" cy="113876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2FCF01F-6AD4-FD29-865E-65BD55CF89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9088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F9B8FC8-8820-A655-2A18-E8F8FC2C72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1793" y="6492875"/>
            <a:ext cx="1968375" cy="365125"/>
          </a:xfrm>
        </p:spPr>
        <p:txBody>
          <a:bodyPr anchor="b"/>
          <a:lstStyle/>
          <a:p>
            <a:endParaRPr lang="en-KE"/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A8C032E2-BBA3-EA74-8FE1-5AFC46A21AE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23903" y="6492875"/>
            <a:ext cx="1596200" cy="365125"/>
          </a:xfrm>
        </p:spPr>
        <p:txBody>
          <a:bodyPr anchor="b"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D28087CA-07B9-D0D2-3AA7-C34B5C9645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05296" y="6492875"/>
            <a:ext cx="429207" cy="365125"/>
          </a:xfrm>
        </p:spPr>
        <p:txBody>
          <a:bodyPr anchor="b"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138906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A932ED1-5750-0D24-8D58-961B6F20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07" y="621792"/>
            <a:ext cx="7252710" cy="11387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598DB3-17DB-7EDD-0F42-9866A753C2D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9602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6C5AB1A9-786B-C92B-C6EA-63CE0AACFB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6864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115057-015C-DC83-074A-D22D9E0B6C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2307" y="6492875"/>
            <a:ext cx="1968375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42028964-5597-F5F0-6AEA-C79255C9BCE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84417" y="6492875"/>
            <a:ext cx="1596200" cy="365125"/>
          </a:xfrm>
        </p:spPr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324527-5F82-8213-FFB9-A5E6BEB2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65810" y="6492875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325633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5000-16D8-B5F1-E35B-BAE97B4E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621793"/>
            <a:ext cx="5326684" cy="1507454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B022A1E6-0A6D-9476-5034-0BDE3EE38B9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8616" y="2513110"/>
            <a:ext cx="5326683" cy="356800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B8D4096-4B0D-5226-C004-475A83BE8BF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8842" y="0"/>
            <a:ext cx="588315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17C8CF-AEBF-835D-4503-06A0208049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8615" y="6450237"/>
            <a:ext cx="1968375" cy="365125"/>
          </a:xfrm>
        </p:spPr>
        <p:txBody>
          <a:bodyPr anchor="b"/>
          <a:lstStyle/>
          <a:p>
            <a:endParaRPr lang="en-K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662962-C2D0-E99D-BD6A-C97F4798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453953" y="6464979"/>
            <a:ext cx="429207" cy="365125"/>
          </a:xfrm>
        </p:spPr>
        <p:txBody>
          <a:bodyPr anchor="b"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198928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endParaRPr lang="en-KE"/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515982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33" y="621792"/>
            <a:ext cx="3884546" cy="2280501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4736F65-8A7D-D535-AAD0-31480F8AD31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726060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7521" y="3211512"/>
            <a:ext cx="3884547" cy="27432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64245F1-97E2-FD23-26A5-03067F4646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49733" y="6456384"/>
            <a:ext cx="1968375" cy="379867"/>
          </a:xfrm>
        </p:spPr>
        <p:txBody>
          <a:bodyPr anchor="b"/>
          <a:lstStyle/>
          <a:p>
            <a:endParaRPr lang="en-KE"/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E75D5B-F407-F4DD-192B-D56CF168CD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4152" y="6456385"/>
            <a:ext cx="429207" cy="379867"/>
          </a:xfrm>
        </p:spPr>
        <p:txBody>
          <a:bodyPr anchor="b"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625824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686070-85E7-EB57-8965-F95F2692C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608276"/>
            <a:ext cx="4428700" cy="2620587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4546533B-13A8-961D-BD05-8DE715F634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68036" y="3579702"/>
            <a:ext cx="6298442" cy="262058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349FD65-108E-79AD-A9C8-91429963386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262666" y="6442872"/>
            <a:ext cx="1968375" cy="379867"/>
          </a:xfrm>
        </p:spPr>
        <p:txBody>
          <a:bodyPr anchor="b"/>
          <a:lstStyle/>
          <a:p>
            <a:endParaRPr lang="en-KE"/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47B7542-C2BA-4322-9FF4-E2713B91749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697040" y="6442872"/>
            <a:ext cx="2295997" cy="379867"/>
          </a:xfrm>
        </p:spPr>
        <p:txBody>
          <a:bodyPr anchor="b"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B058DA4-9F6F-CC80-D1C5-728E096806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7271" y="6442873"/>
            <a:ext cx="429207" cy="379867"/>
          </a:xfrm>
        </p:spPr>
        <p:txBody>
          <a:bodyPr anchor="b"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272696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0F469B-7972-C862-3265-20EC44D7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1710"/>
            <a:ext cx="11032239" cy="1115203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A9091ED-65DB-CA4C-BC68-EC773138EF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9181" y="2115403"/>
            <a:ext cx="5786651" cy="467143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3F07A79-5344-FA17-3625-1266EFAA87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0488" y="2115403"/>
            <a:ext cx="5353815" cy="4110888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0D704B-E4D2-B261-890F-35C54C94C6E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177425" y="6428984"/>
            <a:ext cx="4467829" cy="365125"/>
          </a:xfrm>
        </p:spPr>
        <p:txBody>
          <a:bodyPr anchor="b"/>
          <a:lstStyle/>
          <a:p>
            <a:endParaRPr lang="en-K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32FFD-B632-F7EE-B653-9A621348C0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926847" y="6421709"/>
            <a:ext cx="617457" cy="365125"/>
          </a:xfrm>
        </p:spPr>
        <p:txBody>
          <a:bodyPr anchor="b"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4044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8" y="644000"/>
            <a:ext cx="2594550" cy="1877132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740" y="2899954"/>
            <a:ext cx="3610418" cy="331404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2183" y="644000"/>
            <a:ext cx="7183078" cy="5570000"/>
          </a:xfrm>
        </p:spPr>
        <p:txBody>
          <a:bodyPr anchor="b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471EB04-B63C-4629-0688-E2CC8C576A5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 anchor="b"/>
          <a:lstStyle/>
          <a:p>
            <a:endParaRPr lang="en-KE"/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A4924D77-E18C-D84A-F550-9B0188FEBF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 anchor="b"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8B4B455-40D3-EF76-D860-2A6FFBF698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 anchor="b"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520126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4688"/>
            <a:ext cx="5902657" cy="1353312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54591" y="-156950"/>
            <a:ext cx="5957248" cy="45105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0101" y="5852160"/>
            <a:ext cx="1005840" cy="1005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795006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6453" y="5852160"/>
            <a:ext cx="1005840" cy="100584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77942-A24A-16CB-2115-A16E397BBB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1D0C3F1-69CA-2A45-33F7-9AF4B8FFEDB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DB65802-3866-05DF-F96B-15A117F7C7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7470" y="1016759"/>
            <a:ext cx="10082693" cy="584124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5414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83347" y="5852160"/>
            <a:ext cx="1005840" cy="10058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FBB42-F049-CCA6-45E1-D60DC58A7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5899926"/>
            <a:ext cx="5902657" cy="958073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B5E50A9-B175-CA38-A22A-468AE7533B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8288" y="95534"/>
            <a:ext cx="8961120" cy="4476466"/>
          </a:xfrm>
        </p:spPr>
        <p:txBody>
          <a:bodyPr anchor="t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4D7E47A-F89A-8F43-C300-185AD1461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CA01B7F-0CDC-9F0A-6B3B-A87674D14D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93030" y="6392564"/>
            <a:ext cx="3104866" cy="365125"/>
          </a:xfrm>
        </p:spPr>
        <p:txBody>
          <a:bodyPr anchor="b"/>
          <a:lstStyle/>
          <a:p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272822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F0-5415-CAD7-98B3-4A75913F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987552"/>
            <a:ext cx="3465576" cy="29443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1E178-0505-15CE-6ACB-7BE1FB1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4"/>
            <a:ext cx="3474720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2246E-2BFA-5BAA-F22D-A2618C05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5968" y="104576"/>
            <a:ext cx="4836883" cy="365125"/>
          </a:xfrm>
        </p:spPr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BA02B-433E-FB95-6E96-11393CD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4B4B98-ABA0-9FD3-485A-984EDEEB44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15966" y="987552"/>
            <a:ext cx="7446825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3822067E-4B47-03C7-3636-0C6F8324E1E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15967" y="3931920"/>
            <a:ext cx="7446824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62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29C1-2D4D-0529-EAD3-926838F4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0936"/>
            <a:ext cx="11018520" cy="1088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A1D5A-FFC5-5F10-90D2-A3FBCC31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10364"/>
            <a:ext cx="5276852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BD63D-FC9C-D946-5560-869AEDE3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4576"/>
            <a:ext cx="4836883" cy="365125"/>
          </a:xfrm>
        </p:spPr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EF08D-93E2-AF7A-F559-DDB0B3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8CB9E0-8B46-6608-0C37-7C5ABA9B4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5184648" cy="534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2C05A59-CCEE-1225-7022-B1DA682C70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0351" y="2980943"/>
            <a:ext cx="5183188" cy="3586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6471C19-5F51-6595-B72A-4BFC1E553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488" y="2286000"/>
            <a:ext cx="5183188" cy="534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0AB20C10-A144-EF5E-8276-7E736CE875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90488" y="2980944"/>
            <a:ext cx="5183188" cy="35861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192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D1F904E-1F4C-373E-2E2B-D7478F70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44663"/>
            <a:ext cx="11045952" cy="1088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09728"/>
            <a:ext cx="5276852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928" y="110364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9973821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D1B27E-1142-7BB8-1DE8-D31FA8AA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00701"/>
            <a:ext cx="5898630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00E2BC-FCC7-E994-4648-A42CDE51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0" y="100701"/>
            <a:ext cx="5332001" cy="365125"/>
          </a:xfrm>
        </p:spPr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211A59-CFA8-A0B1-4A4C-E446F907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6565457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26" y="655093"/>
            <a:ext cx="10982409" cy="152854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926" y="2497540"/>
            <a:ext cx="10982409" cy="3384645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D7A9B30-35AB-D437-5276-473CFE5169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D033E8C-C8B6-A9F1-6B99-0610AEC435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C00759-43C5-D4A5-6597-C9F31C4DA2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795721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2883090"/>
            <a:ext cx="7741851" cy="184202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9D34928-44CA-ACCE-36AD-37689020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906" y="100701"/>
            <a:ext cx="5361724" cy="365125"/>
          </a:xfrm>
        </p:spPr>
        <p:txBody>
          <a:bodyPr/>
          <a:lstStyle/>
          <a:p>
            <a:endParaRPr lang="en-KE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F43E62-A9B0-571B-E3BD-354206A8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1" y="100701"/>
            <a:ext cx="2526030" cy="365125"/>
          </a:xfrm>
        </p:spPr>
        <p:txBody>
          <a:bodyPr/>
          <a:lstStyle/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905" y="4922111"/>
            <a:ext cx="7741850" cy="1279615"/>
          </a:xfrm>
        </p:spPr>
        <p:txBody>
          <a:bodyPr anchor="t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6392174"/>
            <a:ext cx="429207" cy="365125"/>
          </a:xfrm>
        </p:spPr>
        <p:txBody>
          <a:bodyPr anchor="b"/>
          <a:lstStyle/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CF16D9-01F3-6CE6-7291-C344E099BBD0}"/>
              </a:ext>
            </a:extLst>
          </p:cNvPr>
          <p:cNvSpPr/>
          <p:nvPr/>
        </p:nvSpPr>
        <p:spPr>
          <a:xfrm>
            <a:off x="8454179" y="100701"/>
            <a:ext cx="3557904" cy="355790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690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644663"/>
            <a:ext cx="12001592" cy="1088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90488" y="104576"/>
            <a:ext cx="48368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67390EB1-1244-47DA-BB6C-AD03AA23ED7C}" type="datetimeFigureOut">
              <a:rPr lang="en-KE" smtClean="0"/>
              <a:t>09/28/2026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1" y="110364"/>
            <a:ext cx="52768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2792" y="11036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5891367A-34D7-4A4F-B2F2-9895911CCD00}" type="slidenum">
              <a:rPr lang="en-KE" smtClean="0"/>
              <a:t>‹#›</a:t>
            </a:fld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07521"/>
            <a:ext cx="12001592" cy="484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595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741" r:id="rId23"/>
    <p:sldLayoutId id="2147483742" r:id="rId24"/>
    <p:sldLayoutId id="2147483743" r:id="rId25"/>
    <p:sldLayoutId id="2147483744" r:id="rId26"/>
    <p:sldLayoutId id="2147483745" r:id="rId27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600" b="0" i="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ADB2BFC-269C-4FA8-CA35-F0FA0F5D19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2923" y="5025004"/>
            <a:ext cx="10235381" cy="902830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A Refresher Training for AI Officers at Kwale sub-County Offices, Lunga </a:t>
            </a:r>
            <a:r>
              <a:rPr lang="en-US" sz="2800" dirty="0" err="1"/>
              <a:t>Lunga</a:t>
            </a:r>
            <a:r>
              <a:rPr lang="en-US" sz="2800" dirty="0"/>
              <a:t> 26</a:t>
            </a:r>
            <a:r>
              <a:rPr lang="en-US" sz="2800" baseline="30000" dirty="0"/>
              <a:t>Th</a:t>
            </a:r>
            <a:r>
              <a:rPr lang="en-US" sz="2800" dirty="0"/>
              <a:t> August 2026</a:t>
            </a:r>
            <a:endParaRPr lang="en-KE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F8D56C-69A7-3061-A039-A7DE3EDA1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351" y="1186248"/>
            <a:ext cx="9353297" cy="248856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Community Participation in Project Implementation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215257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7124-9829-D65F-8052-468475FE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Definition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27E99-9D80-AC7C-360D-CB7C1193E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KE" sz="2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participation is </a:t>
            </a:r>
            <a:r>
              <a:rPr lang="en-KE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active involvement of local people in planning, deciding, and acting on issues that affect their daily lives. It builds local ownership, strengthens self-reliance, and makes public projects more successful.</a:t>
            </a:r>
          </a:p>
          <a:p>
            <a:pPr marL="0" indent="0">
              <a:buNone/>
            </a:pPr>
            <a:endParaRPr lang="en-K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E6B9F-DAC2-826F-FCCC-EE1E88305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319" y="3540211"/>
            <a:ext cx="3451123" cy="288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50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C649B-E04F-1A83-0A66-EAFB9A3B4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Concept of Community Participation 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1B1A2-5DA7-C787-0D62-9ABCCE2B5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concept of community participation came into being as a response to developmental challenges in the advent of officially generated “logical” responses to encountered problems e.g. Construction of cattle dips to control ectoparasites in livestock</a:t>
            </a:r>
            <a:endParaRPr lang="en-KE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2BCEEC-9600-2F49-2FD7-80DB42AC6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7465" y="4042569"/>
            <a:ext cx="2111573" cy="2815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C1F091-40FF-03BD-DDE4-3E646FB3F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057" y="3990193"/>
            <a:ext cx="3893575" cy="292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34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573C6-4A2C-4133-E97E-3F3533C47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Levels of Participation</a:t>
            </a:r>
            <a:br>
              <a:rPr lang="en-US" dirty="0"/>
            </a:b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72D30-E6A2-C367-129E-2FBAA11D2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454" y="1690689"/>
            <a:ext cx="10778613" cy="5026589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buFont typeface="+mj-lt"/>
              <a:buAutoNum type="romanLcPeriod"/>
            </a:pPr>
            <a:r>
              <a:rPr lang="en-US" sz="3300" b="1" dirty="0"/>
              <a:t>Passive</a:t>
            </a:r>
          </a:p>
          <a:p>
            <a:pPr marL="0" indent="0">
              <a:buNone/>
            </a:pPr>
            <a:r>
              <a:rPr lang="en-US" sz="3300" dirty="0"/>
              <a:t>People are only told what has been decided or done.</a:t>
            </a:r>
          </a:p>
          <a:p>
            <a:pPr marL="0" indent="0">
              <a:buNone/>
            </a:pPr>
            <a:r>
              <a:rPr lang="en-US" sz="3300" b="1" dirty="0"/>
              <a:t>ii . Consultative </a:t>
            </a:r>
          </a:p>
          <a:p>
            <a:pPr marL="0" indent="0">
              <a:buNone/>
            </a:pPr>
            <a:r>
              <a:rPr lang="en-US" sz="3300" dirty="0"/>
              <a:t>People answer questions, but have no real decision-making power.</a:t>
            </a:r>
          </a:p>
          <a:p>
            <a:pPr marL="0" indent="0">
              <a:buNone/>
            </a:pPr>
            <a:r>
              <a:rPr lang="en-US" sz="3300" b="1" dirty="0"/>
              <a:t>iii. Interactive</a:t>
            </a:r>
          </a:p>
          <a:p>
            <a:pPr marL="0" indent="0">
              <a:buNone/>
            </a:pPr>
            <a:r>
              <a:rPr lang="en-US" sz="3300" dirty="0"/>
              <a:t>People work together with others to analyze problems and make joint plans.</a:t>
            </a:r>
          </a:p>
          <a:p>
            <a:pPr marL="0" indent="0">
              <a:buNone/>
            </a:pPr>
            <a:r>
              <a:rPr lang="en-US" sz="3300" b="1" dirty="0"/>
              <a:t>iv. Self-Mobilization </a:t>
            </a:r>
          </a:p>
          <a:p>
            <a:pPr marL="0" indent="0">
              <a:buNone/>
            </a:pPr>
            <a:r>
              <a:rPr lang="en-US" sz="3300" dirty="0"/>
              <a:t>People take independent action and lead their own initiatives</a:t>
            </a:r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4113400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E37220-303E-FF14-1EED-4B5E46773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3228" y="-389823"/>
            <a:ext cx="13859431" cy="779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59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68D00-6E70-4EB6-68C6-7F379751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Current Situation in Our Communities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D9AFC-D980-7442-D8FA-81B3ADFAE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Currently, a lot of decision-making power to provision of solutions to problems affecting communities still lie in the hands of donors, NGOs and governments e.g. which projects to undertake and which ones not to. </a:t>
            </a:r>
          </a:p>
          <a:p>
            <a:endParaRPr lang="en-US" sz="2800" dirty="0"/>
          </a:p>
          <a:p>
            <a:r>
              <a:rPr lang="en-US" sz="2800" dirty="0"/>
              <a:t>Therefore, there is need to change power relations within the sector to empower communities to come up with their own projects and ideas that they believe are valuable and important.</a:t>
            </a:r>
            <a:endParaRPr lang="en-KE" sz="2800" dirty="0"/>
          </a:p>
        </p:txBody>
      </p:sp>
    </p:spTree>
    <p:extLst>
      <p:ext uri="{BB962C8B-B14F-4D97-AF65-F5344CB8AC3E}">
        <p14:creationId xmlns:p14="http://schemas.microsoft.com/office/powerpoint/2010/main" val="2935530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4F934-C255-837A-D2DA-C1C21170E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Current Situation Cont’d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FC72F-91AA-17DB-E7CC-19412346D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 communities we see individual families attempt to solve problems e.g. herd and disease management, use of technologies to control diseases </a:t>
            </a:r>
            <a:r>
              <a:rPr lang="en-US" sz="2800" dirty="0" err="1"/>
              <a:t>etc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There is also an element to community participation </a:t>
            </a:r>
            <a:r>
              <a:rPr lang="en-US" sz="2800" dirty="0" err="1"/>
              <a:t>eg.</a:t>
            </a:r>
            <a:r>
              <a:rPr lang="en-US" sz="2800" dirty="0"/>
              <a:t> Running cattle dips</a:t>
            </a:r>
          </a:p>
          <a:p>
            <a:endParaRPr lang="en-US" dirty="0"/>
          </a:p>
          <a:p>
            <a:endParaRPr lang="en-US" dirty="0"/>
          </a:p>
          <a:p>
            <a:endParaRPr lang="en-K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B2B48-C5FF-A628-020C-2D45235DC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3260" y="4139308"/>
            <a:ext cx="3608740" cy="271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96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5F75A-FD95-4B90-96DF-F29BE00FC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Importance of Community Participation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7E732-7A91-2D5A-9735-AEF17CE37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Enables communities to come up with solutions/</a:t>
            </a:r>
            <a:r>
              <a:rPr lang="en-KE" sz="2800" dirty="0"/>
              <a:t>programs </a:t>
            </a:r>
            <a:r>
              <a:rPr lang="en-US" sz="2800" dirty="0"/>
              <a:t>to address their real </a:t>
            </a:r>
            <a:r>
              <a:rPr lang="en-KE" sz="2800" dirty="0"/>
              <a:t>local needs.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KE" sz="2800" dirty="0"/>
              <a:t>People gain skills and confidence</a:t>
            </a:r>
            <a:r>
              <a:rPr lang="en-US" sz="2800" dirty="0"/>
              <a:t> to deal with local challenges  in realization that they can address and solve their own problems</a:t>
            </a:r>
            <a:r>
              <a:rPr lang="en-KE" sz="2800" dirty="0"/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Community participation promotes ownership and sustainability of </a:t>
            </a:r>
            <a:r>
              <a:rPr lang="en-KE" sz="2800" dirty="0"/>
              <a:t>projects</a:t>
            </a:r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082677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5B512-C4C2-E7DD-3CA7-EE49AD75A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How to Enhance Community Participation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B3FC9-6FCA-C7C0-9C9B-A198F9AFC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8024"/>
            <a:ext cx="10515600" cy="4172672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Look first at what the people have and can do themselves and, if necessary, and give support.  When community members become the co-owners of projects, project sustainability is more likely.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Leverage community resources and structures e.g. women groups, gender etc.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Generate change agents from the community i.e. establish a </a:t>
            </a:r>
            <a:r>
              <a:rPr lang="en-US" sz="2800" dirty="0" err="1"/>
              <a:t>ToT</a:t>
            </a:r>
            <a:r>
              <a:rPr lang="en-US" sz="2800" dirty="0"/>
              <a:t> base in the community for enhanced knowledge base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 your interaction with community members, treat them with respect and do not assume a higher position</a:t>
            </a:r>
            <a:endParaRPr lang="en-KE" sz="2800" dirty="0"/>
          </a:p>
        </p:txBody>
      </p:sp>
    </p:spTree>
    <p:extLst>
      <p:ext uri="{BB962C8B-B14F-4D97-AF65-F5344CB8AC3E}">
        <p14:creationId xmlns:p14="http://schemas.microsoft.com/office/powerpoint/2010/main" val="234081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0F0A1-7C14-4087-A16A-3796D5B83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Factors that may Hinder Effective Community Participation in Projects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C08D0-6C34-DFFC-7052-65A8881BA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Implementing  agencies/officers taking a commanding role in project activities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When the community perceives implementers as lacking  respect to members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Lack of understanding of the community’s social structure by the project implementing team.</a:t>
            </a:r>
          </a:p>
        </p:txBody>
      </p:sp>
    </p:spTree>
    <p:extLst>
      <p:ext uri="{BB962C8B-B14F-4D97-AF65-F5344CB8AC3E}">
        <p14:creationId xmlns:p14="http://schemas.microsoft.com/office/powerpoint/2010/main" val="1688083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8BFB-2A2A-E048-13EB-A5A4C3834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Participation Hinderances Cont’d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A34B9-1C4E-AF0B-CD8D-E7BA8D3D5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Historical factors e.g. death of treated animals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Negative occurrences after project implementation e.g. observed SIT release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Implementers not having full understanding of social values  of the target communities e.g. non-sharing of livestock</a:t>
            </a:r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378359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8EA9F-65A1-3201-FED6-1F8AA811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Participation Hinderances Cont’d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49585-85DF-D36F-593A-C71D465EC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Pink Eye event in </a:t>
            </a:r>
            <a:r>
              <a:rPr lang="en-US" sz="2800" dirty="0" err="1"/>
              <a:t>Laisamis</a:t>
            </a:r>
            <a:r>
              <a:rPr lang="en-US" sz="2800" dirty="0"/>
              <a:t>, </a:t>
            </a:r>
            <a:r>
              <a:rPr lang="en-US" sz="2800" dirty="0" err="1"/>
              <a:t>Marsabit</a:t>
            </a:r>
            <a:r>
              <a:rPr lang="en-US" sz="2800" dirty="0"/>
              <a:t> (after treatment of donkeys with </a:t>
            </a:r>
            <a:r>
              <a:rPr lang="en-US" sz="2800" dirty="0" err="1"/>
              <a:t>Samorin</a:t>
            </a:r>
            <a:r>
              <a:rPr lang="en-US" sz="2800" dirty="0"/>
              <a:t>®)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2021 Drought in Kwale’s </a:t>
            </a:r>
            <a:r>
              <a:rPr lang="en-US" sz="2800" dirty="0" err="1"/>
              <a:t>Mwereni</a:t>
            </a:r>
            <a:r>
              <a:rPr lang="en-US" sz="2800" dirty="0"/>
              <a:t> after FTAI activities</a:t>
            </a:r>
          </a:p>
          <a:p>
            <a:endParaRPr lang="en-K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3202A3-2B54-FDB6-1D6C-9FF1FC661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508" y="3429000"/>
            <a:ext cx="2863427" cy="21667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BC5016-942B-09D6-DD43-103579DE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255" y="4090626"/>
            <a:ext cx="2085013" cy="19447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060E5B-8269-91CA-3ECF-E8460244D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007" y="3827859"/>
            <a:ext cx="3743785" cy="294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27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91074-1A70-9915-4EFD-5D86C65B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Conclusion</a:t>
            </a:r>
            <a:endParaRPr lang="en-KE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04DDB-36CE-FC9F-8600-52A8380F7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Community participation is more than just participating; it is the key to meaningful change. </a:t>
            </a:r>
          </a:p>
          <a:p>
            <a:r>
              <a:rPr lang="en-US" sz="2800" dirty="0"/>
              <a:t>Direct involvement of people in projects, from problem identification to solution, not only realizes a project that meets the concerns and priorities of the community, but also creates local ownership and sustainability</a:t>
            </a:r>
            <a:endParaRPr lang="en-KE" sz="2800" dirty="0"/>
          </a:p>
        </p:txBody>
      </p:sp>
    </p:spTree>
    <p:extLst>
      <p:ext uri="{BB962C8B-B14F-4D97-AF65-F5344CB8AC3E}">
        <p14:creationId xmlns:p14="http://schemas.microsoft.com/office/powerpoint/2010/main" val="290583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1E5C4-E7F1-FCCB-BF7D-8129F1C3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96C07-41DB-24AB-0CCB-2FF741FAD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000" b="1" dirty="0"/>
              <a:t>END</a:t>
            </a:r>
            <a:endParaRPr lang="en-KE" sz="6000" b="1" dirty="0"/>
          </a:p>
        </p:txBody>
      </p:sp>
    </p:spTree>
    <p:extLst>
      <p:ext uri="{BB962C8B-B14F-4D97-AF65-F5344CB8AC3E}">
        <p14:creationId xmlns:p14="http://schemas.microsoft.com/office/powerpoint/2010/main" val="3201250535"/>
      </p:ext>
    </p:extLst>
  </p:cSld>
  <p:clrMapOvr>
    <a:masterClrMapping/>
  </p:clrMapOvr>
</p:sld>
</file>

<file path=ppt/theme/theme1.xml><?xml version="1.0" encoding="utf-8"?>
<a:theme xmlns:a="http://schemas.openxmlformats.org/drawingml/2006/main" name="Axis">
  <a:themeElements>
    <a:clrScheme name="Southwester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8BABF"/>
      </a:accent1>
      <a:accent2>
        <a:srgbClr val="C16A38"/>
      </a:accent2>
      <a:accent3>
        <a:srgbClr val="7B441F"/>
      </a:accent3>
      <a:accent4>
        <a:srgbClr val="DAC68B"/>
      </a:accent4>
      <a:accent5>
        <a:srgbClr val="B6BAA5"/>
      </a:accent5>
      <a:accent6>
        <a:srgbClr val="716C34"/>
      </a:accent6>
      <a:hlink>
        <a:srgbClr val="467886"/>
      </a:hlink>
      <a:folHlink>
        <a:srgbClr val="96607D"/>
      </a:folHlink>
    </a:clrScheme>
    <a:fontScheme name="Custom 13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s" id="{2A75EA04-0AE5-4074-9538-7DA6C138DAE9}" vid="{E39B6906-D52F-4B95-B43C-27F512CB479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243</TotalTime>
  <Words>593</Words>
  <Application>Microsoft Office PowerPoint</Application>
  <PresentationFormat>Widescreen</PresentationFormat>
  <Paragraphs>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Neue Haas Grotesk Text Pro</vt:lpstr>
      <vt:lpstr>Axis</vt:lpstr>
      <vt:lpstr>Community Participation in Project Implementation</vt:lpstr>
      <vt:lpstr>Definition</vt:lpstr>
      <vt:lpstr>Concept of Community Participation </vt:lpstr>
      <vt:lpstr>Levels of Participation </vt:lpstr>
      <vt:lpstr>PowerPoint Presentation</vt:lpstr>
      <vt:lpstr>Current Situation in Our Communities</vt:lpstr>
      <vt:lpstr>Current Situation Cont’d</vt:lpstr>
      <vt:lpstr>Importance of Community Participation</vt:lpstr>
      <vt:lpstr>How to Enhance Community Participation</vt:lpstr>
      <vt:lpstr>Factors that may Hinder Effective Community Participation in Projects</vt:lpstr>
      <vt:lpstr>Participation Hinderances Cont’d</vt:lpstr>
      <vt:lpstr>Participation Hinderances Cont’d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Kennedy Wanjala</dc:creator>
  <cp:lastModifiedBy>Sellah Masinde</cp:lastModifiedBy>
  <cp:revision>8</cp:revision>
  <dcterms:created xsi:type="dcterms:W3CDTF">2026-08-24T20:05:44Z</dcterms:created>
  <dcterms:modified xsi:type="dcterms:W3CDTF">2026-09-28T08:19:04Z</dcterms:modified>
</cp:coreProperties>
</file>