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5"/>
  </p:notesMasterIdLst>
  <p:sldIdLst>
    <p:sldId id="256" r:id="rId2"/>
    <p:sldId id="317" r:id="rId3"/>
    <p:sldId id="299" r:id="rId4"/>
    <p:sldId id="325" r:id="rId5"/>
    <p:sldId id="261" r:id="rId6"/>
    <p:sldId id="320" r:id="rId7"/>
    <p:sldId id="282" r:id="rId8"/>
    <p:sldId id="300" r:id="rId9"/>
    <p:sldId id="301" r:id="rId10"/>
    <p:sldId id="303" r:id="rId11"/>
    <p:sldId id="283" r:id="rId12"/>
    <p:sldId id="284" r:id="rId13"/>
    <p:sldId id="314" r:id="rId14"/>
    <p:sldId id="298" r:id="rId15"/>
    <p:sldId id="328" r:id="rId16"/>
    <p:sldId id="319" r:id="rId17"/>
    <p:sldId id="326" r:id="rId18"/>
    <p:sldId id="315" r:id="rId19"/>
    <p:sldId id="324" r:id="rId20"/>
    <p:sldId id="295" r:id="rId21"/>
    <p:sldId id="322" r:id="rId22"/>
    <p:sldId id="321" r:id="rId23"/>
    <p:sldId id="258" r:id="rId24"/>
  </p:sldIdLst>
  <p:sldSz cx="16256000" cy="9144000"/>
  <p:notesSz cx="16256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70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06FA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52" d="100"/>
          <a:sy n="52" d="100"/>
        </p:scale>
        <p:origin x="804" y="72"/>
      </p:cViewPr>
      <p:guideLst>
        <p:guide orient="horz" pos="2870"/>
        <p:guide pos="2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ST\Desktop\Chem%20project\data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ST\Desktop\Chem%20project\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ST\Desktop\Chem%20project\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Gender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602-4AD0-A141-7AAF765644D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602-4AD0-A141-7AAF765644D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602-4AD0-A141-7AAF765644D9}"/>
              </c:ext>
            </c:extLst>
          </c:dPt>
          <c:dLbls>
            <c:dLbl>
              <c:idx val="1"/>
              <c:layout>
                <c:manualLayout>
                  <c:x val="-0.14510611631822401"/>
                  <c:y val="-0.22008509010922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 defTabSz="914400">
                      <a:defRPr lang="en-US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400"/>
                      <a:t>Male</a:t>
                    </a:r>
                  </a:p>
                  <a:p>
                    <a:pPr defTabSz="914400">
                      <a:defRPr lang="en-US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400"/>
                      <a:t>77%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32976950346579"/>
                      <c:h val="0.319836862209393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F602-4AD0-A141-7AAF765644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Sheet1!$A$107:$A$109</c:f>
              <c:strCache>
                <c:ptCount val="3"/>
                <c:pt idx="1">
                  <c:v>Male</c:v>
                </c:pt>
                <c:pt idx="2">
                  <c:v>Female</c:v>
                </c:pt>
              </c:strCache>
            </c:strRef>
          </c:cat>
          <c:val>
            <c:numRef>
              <c:f>Sheet1!$B$107:$B$109</c:f>
              <c:numCache>
                <c:formatCode>General</c:formatCode>
                <c:ptCount val="3"/>
                <c:pt idx="1">
                  <c:v>75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02-4AD0-A141-7AAF765644D9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F602-4AD0-A141-7AAF765644D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F602-4AD0-A141-7AAF765644D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F602-4AD0-A141-7AAF765644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Sheet1!$A$107:$A$109</c:f>
              <c:strCache>
                <c:ptCount val="3"/>
                <c:pt idx="1">
                  <c:v>Male</c:v>
                </c:pt>
                <c:pt idx="2">
                  <c:v>Female</c:v>
                </c:pt>
              </c:strCache>
            </c:strRef>
          </c:cat>
          <c:val>
            <c:numRef>
              <c:f>Sheet1!$C$107:$C$109</c:f>
              <c:numCache>
                <c:formatCode>0.0%</c:formatCode>
                <c:ptCount val="3"/>
                <c:pt idx="1">
                  <c:v>0.76530612244898</c:v>
                </c:pt>
                <c:pt idx="2">
                  <c:v>0.23469387755102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F602-4AD0-A141-7AAF765644D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uri="{0b15fc19-7d7d-44ad-8c2d-2c3a37ce22c3}">
        <chartProps xmlns="https://web.wps.cn/et/2018/main" chartId="{c201b5e0-faff-4044-8eef-5e975fb32415}"/>
      </c:ext>
    </c:extLst>
  </c:chart>
  <c:spPr>
    <a:noFill/>
    <a:ln>
      <a:noFill/>
    </a:ln>
    <a:effectLst/>
  </c:spPr>
  <c:txPr>
    <a:bodyPr/>
    <a:lstStyle/>
    <a:p>
      <a:pPr>
        <a:defRPr lang="en-US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400" b="0" i="0" u="none" strike="noStrike" kern="1200" spc="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disability status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400" b="0" i="0" u="none" strike="noStrike" kern="1200" spc="0" baseline="0">
              <a:solidFill>
                <a:srgbClr val="C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D21-4989-99CE-B60D0A9974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D21-4989-99CE-B60D0A99742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D21-4989-99CE-B60D0A99742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D21-4989-99CE-B60D0A99742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Sheet1!$A$117:$A$120</c:f>
              <c:strCache>
                <c:ptCount val="4"/>
                <c:pt idx="0">
                  <c:v>Are you living with disability?</c:v>
                </c:pt>
                <c:pt idx="1">
                  <c:v>Yes</c:v>
                </c:pt>
                <c:pt idx="2">
                  <c:v>No</c:v>
                </c:pt>
                <c:pt idx="3">
                  <c:v>N/A</c:v>
                </c:pt>
              </c:strCache>
            </c:strRef>
          </c:cat>
          <c:val>
            <c:numRef>
              <c:f>Sheet1!$B$117:$B$120</c:f>
              <c:numCache>
                <c:formatCode>General</c:formatCode>
                <c:ptCount val="4"/>
                <c:pt idx="1">
                  <c:v>9</c:v>
                </c:pt>
                <c:pt idx="2">
                  <c:v>86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D21-4989-99CE-B60D0A997426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AD21-4989-99CE-B60D0A9974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AD21-4989-99CE-B60D0A99742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AD21-4989-99CE-B60D0A99742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AD21-4989-99CE-B60D0A99742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Sheet1!$A$117:$A$120</c:f>
              <c:strCache>
                <c:ptCount val="4"/>
                <c:pt idx="0">
                  <c:v>Are you living with disability?</c:v>
                </c:pt>
                <c:pt idx="1">
                  <c:v>Yes</c:v>
                </c:pt>
                <c:pt idx="2">
                  <c:v>No</c:v>
                </c:pt>
                <c:pt idx="3">
                  <c:v>N/A</c:v>
                </c:pt>
              </c:strCache>
            </c:strRef>
          </c:cat>
          <c:val>
            <c:numRef>
              <c:f>Sheet1!$C$117:$C$120</c:f>
              <c:numCache>
                <c:formatCode>0.0%</c:formatCode>
                <c:ptCount val="4"/>
                <c:pt idx="1">
                  <c:v>9.1836734693877597E-2</c:v>
                </c:pt>
                <c:pt idx="2">
                  <c:v>0.87755102040816302</c:v>
                </c:pt>
                <c:pt idx="3">
                  <c:v>3.06122448979592E-2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AD21-4989-99CE-B60D0A997426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7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uri="{0b15fc19-7d7d-44ad-8c2d-2c3a37ce22c3}">
        <chartProps xmlns="https://web.wps.cn/et/2018/main" chartId="{449910df-69eb-4842-b9cc-ee750a3e41df}"/>
      </c:ext>
    </c:extLst>
  </c:chart>
  <c:spPr>
    <a:noFill/>
    <a:ln>
      <a:noFill/>
    </a:ln>
    <a:effectLst/>
  </c:spPr>
  <c:txPr>
    <a:bodyPr/>
    <a:lstStyle/>
    <a:p>
      <a:pPr>
        <a:defRPr lang="en-US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8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of the Enterprise</a:t>
            </a:r>
          </a:p>
        </c:rich>
      </c:tx>
      <c:layout>
        <c:manualLayout>
          <c:xMode val="edge"/>
          <c:yMode val="edge"/>
          <c:x val="0.20281221967507199"/>
          <c:y val="2.556837346080010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5C-46C4-AEC4-9E057DBE11B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5C-46C4-AEC4-9E057DBE11B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25C-46C4-AEC4-9E057DBE11B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25C-46C4-AEC4-9E057DBE11B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25C-46C4-AEC4-9E057DBE11BE}"/>
              </c:ext>
            </c:extLst>
          </c:dPt>
          <c:dLbls>
            <c:dLbl>
              <c:idx val="1"/>
              <c:layout>
                <c:manualLayout>
                  <c:x val="-0.14757948769062099"/>
                  <c:y val="-0.2344222052581569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 defTabSz="914400">
                      <a:defRPr lang="en-US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800"/>
                      <a:t>Small-scale</a:t>
                    </a:r>
                  </a:p>
                  <a:p>
                    <a:pPr defTabSz="914400">
                      <a:defRPr lang="en-US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800"/>
                      <a:t>64%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514240506329114"/>
                      <c:h val="0.18888963418979801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025C-46C4-AEC4-9E057DBE11BE}"/>
                </c:ext>
              </c:extLst>
            </c:dLbl>
            <c:dLbl>
              <c:idx val="3"/>
              <c:layout>
                <c:manualLayout>
                  <c:x val="2.53164556962025E-2"/>
                  <c:y val="0.2172049284885889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 defTabSz="914400">
                      <a:defRPr lang="en-US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800"/>
                      <a:t>micro-scale</a:t>
                    </a:r>
                  </a:p>
                  <a:p>
                    <a:pPr defTabSz="914400">
                      <a:defRPr lang="en-US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800"/>
                      <a:t>26%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0327004219409298"/>
                      <c:h val="0.20873454130519001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7-025C-46C4-AEC4-9E057DBE11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Sheet1!$E$115:$E$119</c:f>
              <c:strCache>
                <c:ptCount val="5"/>
                <c:pt idx="0">
                  <c:v>Nature of enterprise</c:v>
                </c:pt>
                <c:pt idx="1">
                  <c:v>Small-scale</c:v>
                </c:pt>
                <c:pt idx="2">
                  <c:v>medium-scale</c:v>
                </c:pt>
                <c:pt idx="3">
                  <c:v>micro-scale</c:v>
                </c:pt>
                <c:pt idx="4">
                  <c:v>N/A</c:v>
                </c:pt>
              </c:strCache>
            </c:strRef>
          </c:cat>
          <c:val>
            <c:numRef>
              <c:f>Sheet1!$F$115:$F$119</c:f>
              <c:numCache>
                <c:formatCode>General</c:formatCode>
                <c:ptCount val="5"/>
                <c:pt idx="1">
                  <c:v>63</c:v>
                </c:pt>
                <c:pt idx="2">
                  <c:v>8</c:v>
                </c:pt>
                <c:pt idx="3">
                  <c:v>25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25C-46C4-AEC4-9E057DBE11BE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025C-46C4-AEC4-9E057DBE11B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025C-46C4-AEC4-9E057DBE11B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025C-46C4-AEC4-9E057DBE11B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025C-46C4-AEC4-9E057DBE11B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025C-46C4-AEC4-9E057DBE11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Sheet1!$E$115:$E$119</c:f>
              <c:strCache>
                <c:ptCount val="5"/>
                <c:pt idx="0">
                  <c:v>Nature of enterprise</c:v>
                </c:pt>
                <c:pt idx="1">
                  <c:v>Small-scale</c:v>
                </c:pt>
                <c:pt idx="2">
                  <c:v>medium-scale</c:v>
                </c:pt>
                <c:pt idx="3">
                  <c:v>micro-scale</c:v>
                </c:pt>
                <c:pt idx="4">
                  <c:v>N/A</c:v>
                </c:pt>
              </c:strCache>
            </c:strRef>
          </c:cat>
          <c:val>
            <c:numRef>
              <c:f>Sheet1!$G$115:$G$119</c:f>
              <c:numCache>
                <c:formatCode>0.0%</c:formatCode>
                <c:ptCount val="5"/>
                <c:pt idx="1">
                  <c:v>0.64285714285714302</c:v>
                </c:pt>
                <c:pt idx="2">
                  <c:v>8.1632653061224497E-2</c:v>
                </c:pt>
                <c:pt idx="3">
                  <c:v>0.25510204081632698</c:v>
                </c:pt>
                <c:pt idx="4">
                  <c:v>2.04081632653061E-2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025C-46C4-AEC4-9E057DBE11B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5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uri="{0b15fc19-7d7d-44ad-8c2d-2c3a37ce22c3}">
        <chartProps xmlns="https://web.wps.cn/et/2018/main" chartId="{2f5621f1-e952-4527-8195-815930fcc7b6}"/>
      </c:ext>
    </c:extLst>
  </c:chart>
  <c:spPr>
    <a:noFill/>
    <a:ln>
      <a:noFill/>
    </a:ln>
    <a:effectLst/>
  </c:spPr>
  <c:txPr>
    <a:bodyPr/>
    <a:lstStyle/>
    <a:p>
      <a:pPr>
        <a:defRPr lang="en-US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043738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9207500" y="0"/>
            <a:ext cx="7045325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AF12B-31C4-483E-BD9D-22D4B0C70381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384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625600" y="4400550"/>
            <a:ext cx="130048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704373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9207500" y="8685213"/>
            <a:ext cx="7045325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78147-48BC-45C3-A477-D427473B5A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78147-48BC-45C3-A477-D427473B5AE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78147-48BC-45C3-A477-D427473B5AE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19200" y="2834640"/>
            <a:ext cx="13817600" cy="1920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38400" y="5120640"/>
            <a:ext cx="11379200" cy="2286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31178-C2A6-4BF7-984C-52BC940C729F}" type="datetime1">
              <a:rPr lang="en-US" smtClean="0"/>
              <a:t>11/19/2025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50" b="1" i="0">
                <a:solidFill>
                  <a:srgbClr val="146404"/>
                </a:solidFill>
                <a:latin typeface="Palladio Uralic"/>
                <a:cs typeface="Palladio Ur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6B605-4DF7-412F-84C3-FC92E0A8C294}" type="datetime1">
              <a:rPr lang="en-US" smtClean="0"/>
              <a:t>11/19/2025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50" b="1" i="0">
                <a:solidFill>
                  <a:srgbClr val="146404"/>
                </a:solidFill>
                <a:latin typeface="Palladio Uralic"/>
                <a:cs typeface="Palladio Ur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2800" y="2103120"/>
            <a:ext cx="707136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71840" y="2103120"/>
            <a:ext cx="707136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64156-3BC2-4CC2-A5F1-1D17BF04FAEE}" type="datetime1">
              <a:rPr lang="en-US" smtClean="0"/>
              <a:t>11/19/2025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50" b="1" i="0">
                <a:solidFill>
                  <a:srgbClr val="146404"/>
                </a:solidFill>
                <a:latin typeface="Palladio Uralic"/>
                <a:cs typeface="Palladio Ur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BCE38-295D-4F8D-89DF-AAB1E8BEFE84}" type="datetime1">
              <a:rPr lang="en-US" smtClean="0"/>
              <a:t>11/19/2025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4308817"/>
            <a:ext cx="4835182" cy="48351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184661" y="0"/>
            <a:ext cx="5071745" cy="5071745"/>
          </a:xfrm>
          <a:custGeom>
            <a:avLst/>
            <a:gdLst/>
            <a:ahLst/>
            <a:cxnLst/>
            <a:rect l="l" t="t" r="r" b="b"/>
            <a:pathLst>
              <a:path w="5071744" h="5071745">
                <a:moveTo>
                  <a:pt x="5071338" y="0"/>
                </a:moveTo>
                <a:lnTo>
                  <a:pt x="0" y="0"/>
                </a:lnTo>
                <a:lnTo>
                  <a:pt x="5071338" y="5071338"/>
                </a:lnTo>
                <a:lnTo>
                  <a:pt x="5071338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1184649" y="0"/>
            <a:ext cx="5071351" cy="50713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3390219" y="6579679"/>
            <a:ext cx="920305" cy="74244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4227428" y="7258977"/>
            <a:ext cx="522605" cy="20561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2951205" y="7258977"/>
            <a:ext cx="1586102" cy="3069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6CB7C-4761-41BE-A9A3-71532455B8F0}" type="datetime1">
              <a:rPr lang="en-US" smtClean="0"/>
              <a:t>11/19/2025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92738" y="2301400"/>
            <a:ext cx="6070523" cy="1103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50" b="1" i="0">
                <a:solidFill>
                  <a:srgbClr val="146404"/>
                </a:solidFill>
                <a:latin typeface="Palladio Uralic"/>
                <a:cs typeface="Palladio Ur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2800" y="2103120"/>
            <a:ext cx="1463040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27040" y="8503920"/>
            <a:ext cx="520192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2800" y="8503920"/>
            <a:ext cx="373888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6ABB6-331F-47B3-80F7-EB04977A8D7F}" type="datetime1">
              <a:rPr lang="en-US" smtClean="0"/>
              <a:t>11/19/2025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04320" y="8503920"/>
            <a:ext cx="373888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liament.go.ke/sites/default/files/2023-09/Budget%20Watch%202023_0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9.png"/><Relationship Id="rId7" Type="http://schemas.openxmlformats.org/officeDocument/2006/relationships/image" Target="../media/image4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kut.ac.ke/" TargetMode="External"/><Relationship Id="rId5" Type="http://schemas.openxmlformats.org/officeDocument/2006/relationships/hyperlink" Target="mailto:vc@dkut.ac.ke" TargetMode="External"/><Relationship Id="rId10" Type="http://schemas.openxmlformats.org/officeDocument/2006/relationships/image" Target="../media/image47.png"/><Relationship Id="rId4" Type="http://schemas.openxmlformats.org/officeDocument/2006/relationships/image" Target="../media/image50.png"/><Relationship Id="rId9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ing.com/images/search?view=detailV2&amp;ccid=7cguyM0r&amp;id=FCC3991CED87C73BAFC64A3243E8756CFD3DFE08&amp;thid=OIP.7cguyM0rjfqQ_LrCHt-uJAHaHa&amp;mediaurl=https://pngbuy.com/wp-content/uploads/2023/05/question-mark-clipart-1.png&amp;cdnurl=https://th.bing.com/th/id/R.edc82ec8cd2b8dfa90fcbac21edfae24?rik=CP49/Wx16EMySg&amp;pid=ImgRaw&amp;r=0&amp;exph=1569&amp;expw=1569&amp;q=question+mark&amp;simid=607990885544889747&amp;FORM=IRPRST&amp;ck=D6473CB326985867DA8E0A0C0EE2CC2E&amp;selectedIndex=8&amp;itb=1&amp;cw=1375&amp;ch=671&amp;ajaxhist=0&amp;ajaxserp=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540000">
            <a:off x="13261412" y="7410097"/>
            <a:ext cx="71349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D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3" name="object 3"/>
          <p:cNvSpPr txBox="1"/>
          <p:nvPr/>
        </p:nvSpPr>
        <p:spPr>
          <a:xfrm rot="480000">
            <a:off x="13295513" y="7415385"/>
            <a:ext cx="68170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E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4" name="object 4"/>
          <p:cNvSpPr txBox="1"/>
          <p:nvPr/>
        </p:nvSpPr>
        <p:spPr>
          <a:xfrm rot="420000">
            <a:off x="13326556" y="7420167"/>
            <a:ext cx="71349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D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5" name="object 5"/>
          <p:cNvSpPr txBox="1"/>
          <p:nvPr/>
        </p:nvSpPr>
        <p:spPr>
          <a:xfrm rot="360000">
            <a:off x="13367890" y="7426502"/>
            <a:ext cx="92775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8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A</a:t>
            </a: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N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 txBox="1"/>
          <p:nvPr/>
        </p:nvSpPr>
        <p:spPr>
          <a:xfrm rot="300000">
            <a:off x="13445888" y="7433376"/>
            <a:ext cx="69077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K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 rot="240000">
            <a:off x="13484233" y="7437162"/>
            <a:ext cx="88047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</a:t>
            </a:r>
            <a:r>
              <a:rPr sz="450" b="1" spc="-1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M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 rot="180000">
            <a:off x="13546733" y="7441203"/>
            <a:ext cx="85762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9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A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T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 rot="120000">
            <a:off x="13605429" y="7444060"/>
            <a:ext cx="81371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H</a:t>
            </a:r>
            <a:r>
              <a:rPr sz="450" b="1" spc="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 txBox="1"/>
          <p:nvPr/>
        </p:nvSpPr>
        <p:spPr>
          <a:xfrm rot="60000">
            <a:off x="13676405" y="7446699"/>
            <a:ext cx="95701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U</a:t>
            </a: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N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797559" y="7428031"/>
            <a:ext cx="143510" cy="977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50" b="1" spc="-7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E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R</a:t>
            </a:r>
            <a:r>
              <a:rPr sz="450" b="1" spc="-5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S</a:t>
            </a:r>
            <a:r>
              <a:rPr sz="450" b="1" spc="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747363" y="7427681"/>
            <a:ext cx="223520" cy="1009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50" b="1" spc="-2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IV</a:t>
            </a:r>
            <a:r>
              <a:rPr sz="450" b="1" spc="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T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 rot="21540000">
            <a:off x="13947834" y="7446781"/>
            <a:ext cx="104823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Y</a:t>
            </a:r>
            <a:r>
              <a:rPr sz="450" b="1" spc="-1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O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 rot="21480000">
            <a:off x="14031661" y="7444074"/>
            <a:ext cx="97188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F</a:t>
            </a:r>
            <a:r>
              <a:rPr sz="450" b="1" spc="-1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T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 rot="21420000">
            <a:off x="14104876" y="7440493"/>
            <a:ext cx="88047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7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E</a:t>
            </a: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C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 rot="21360000">
            <a:off x="14162908" y="7437184"/>
            <a:ext cx="71012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H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 rot="21300000">
            <a:off x="14205470" y="7432257"/>
            <a:ext cx="95701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N</a:t>
            </a: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O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 rot="21240000">
            <a:off x="14270109" y="7427023"/>
            <a:ext cx="67876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L</a:t>
            </a:r>
            <a:endParaRPr sz="45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 rot="21180000">
            <a:off x="14301096" y="7422917"/>
            <a:ext cx="71349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O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 rot="21120000">
            <a:off x="14336672" y="7417744"/>
            <a:ext cx="71349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G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 rot="21000000">
            <a:off x="14371931" y="7412059"/>
            <a:ext cx="69389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Y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120867" y="7795789"/>
            <a:ext cx="3460750" cy="702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35025" marR="5080" indent="-822960">
              <a:lnSpc>
                <a:spcPct val="101000"/>
              </a:lnSpc>
              <a:spcBef>
                <a:spcPts val="95"/>
              </a:spcBef>
            </a:pPr>
            <a:r>
              <a:rPr sz="2200" b="1" spc="10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Dedan Kimathi</a:t>
            </a:r>
            <a:r>
              <a:rPr sz="2200" b="1" spc="-65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 </a:t>
            </a:r>
            <a:r>
              <a:rPr sz="2200" b="1" spc="10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University  </a:t>
            </a:r>
            <a:r>
              <a:rPr sz="2200" b="1" spc="5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of</a:t>
            </a:r>
            <a:r>
              <a:rPr lang="en-US" sz="2200" b="1" spc="5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 </a:t>
            </a:r>
            <a:r>
              <a:rPr sz="2200" b="1" spc="5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Technology</a:t>
            </a:r>
            <a:endParaRPr sz="2200" dirty="0">
              <a:latin typeface="Book Antiqua" panose="02040602050305030304" pitchFamily="18" charset="0"/>
              <a:cs typeface="Palladio Uralic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0" y="2537254"/>
            <a:ext cx="14446031" cy="6207760"/>
          </a:xfrm>
          <a:prstGeom prst="rect">
            <a:avLst/>
          </a:prstGeom>
        </p:spPr>
        <p:txBody>
          <a:bodyPr vert="horz" wrap="square" lIns="0" tIns="236855" rIns="0" bIns="0" rtlCol="0">
            <a:spAutoFit/>
          </a:bodyPr>
          <a:lstStyle/>
          <a:p>
            <a:pPr marL="12700" marR="5080" algn="ctr">
              <a:tabLst>
                <a:tab pos="5221605" algn="l"/>
              </a:tabLst>
            </a:pPr>
            <a:r>
              <a:rPr lang="en-US" sz="4400" b="1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 BUILDING FOR JOB CREATION AND GROWTH OF LEATHER GOODS AND FOOTWEAR MANUFACTURING ENTERPRISES IN KENYA</a:t>
            </a:r>
            <a:endParaRPr lang="en-GB" sz="4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ctr">
              <a:tabLst>
                <a:tab pos="5221605" algn="l"/>
              </a:tabLst>
            </a:pPr>
            <a:endParaRPr lang="en-GB" sz="3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ctr">
              <a:tabLst>
                <a:tab pos="5221605" algn="l"/>
              </a:tabLst>
            </a:pPr>
            <a:endParaRPr lang="en-GB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ctr">
              <a:tabLst>
                <a:tab pos="5221605" algn="l"/>
              </a:tabLst>
            </a:pPr>
            <a:r>
              <a:rPr lang="en-US" alt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LEATHER VALUE CHAIN</a:t>
            </a:r>
          </a:p>
          <a:p>
            <a:pPr marL="12700" marR="5080" algn="ctr">
              <a:tabLst>
                <a:tab pos="5221605" algn="l"/>
              </a:tabLst>
            </a:pPr>
            <a:endParaRPr lang="en-GB" sz="3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ctr">
              <a:tabLst>
                <a:tab pos="5221605" algn="l"/>
              </a:tabLst>
            </a:pPr>
            <a:endParaRPr lang="en-GB" sz="32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ctr">
              <a:tabLst>
                <a:tab pos="5221605" algn="l"/>
              </a:tabLst>
            </a:pP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NOVEMBER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19</a:t>
            </a:r>
            <a:r>
              <a:rPr lang="en-GB" sz="3200" b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</a:t>
            </a:r>
            <a:r>
              <a:rPr lang="en-US" alt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GB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ctr">
              <a:tabLst>
                <a:tab pos="5221605" algn="l"/>
              </a:tabLst>
            </a:pPr>
            <a:endParaRPr lang="en-GB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ctr">
              <a:tabLst>
                <a:tab pos="5221605" algn="l"/>
              </a:tabLst>
            </a:pPr>
            <a:r>
              <a:rPr lang="en-US" altLang="en-GB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DR. PAUL TANUI</a:t>
            </a:r>
            <a:endParaRPr lang="en-GB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0" y="5702302"/>
            <a:ext cx="3441700" cy="3441700"/>
          </a:xfrm>
          <a:custGeom>
            <a:avLst/>
            <a:gdLst/>
            <a:ahLst/>
            <a:cxnLst/>
            <a:rect l="l" t="t" r="r" b="b"/>
            <a:pathLst>
              <a:path w="3441700" h="3441700">
                <a:moveTo>
                  <a:pt x="0" y="0"/>
                </a:moveTo>
                <a:lnTo>
                  <a:pt x="0" y="3441700"/>
                </a:lnTo>
                <a:lnTo>
                  <a:pt x="3441700" y="3441700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04470"/>
            <a:ext cx="4546600" cy="170243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60400" y="909423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of MSMEs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6" name="Chart 5"/>
          <p:cNvGraphicFramePr/>
          <p:nvPr/>
        </p:nvGraphicFramePr>
        <p:xfrm>
          <a:off x="1955800" y="2448506"/>
          <a:ext cx="6019800" cy="524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object 8"/>
          <p:cNvSpPr txBox="1"/>
          <p:nvPr/>
        </p:nvSpPr>
        <p:spPr>
          <a:xfrm>
            <a:off x="8356600" y="3057014"/>
            <a:ext cx="7562574" cy="374589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>
              <a:defRPr sz="7050" b="1" i="0">
                <a:solidFill>
                  <a:srgbClr val="146404"/>
                </a:solidFill>
                <a:latin typeface="Palladio Uralic"/>
                <a:ea typeface="+mj-ea"/>
                <a:cs typeface="Palladio Uralic"/>
              </a:defRPr>
            </a:lvl1pPr>
          </a:lstStyle>
          <a:p>
            <a:pPr marL="469900" indent="-457200" algn="just">
              <a:lnSpc>
                <a:spcPct val="150000"/>
              </a:lnSpc>
              <a:spcBef>
                <a:spcPts val="110"/>
              </a:spcBef>
              <a:buFont typeface="Wingdings" panose="05000000000000000000" pitchFamily="2" charset="2"/>
              <a:buChar char="ü"/>
            </a:pPr>
            <a:r>
              <a:rPr lang="en-US" sz="3200" b="0" kern="0" spc="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Majority of leatherworkers are </a:t>
            </a:r>
            <a:r>
              <a:rPr lang="en-US" sz="3200" kern="0" spc="5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small-scale manufacturers</a:t>
            </a:r>
          </a:p>
          <a:p>
            <a:pPr marL="469900" indent="-457200" algn="just">
              <a:lnSpc>
                <a:spcPct val="150000"/>
              </a:lnSpc>
              <a:spcBef>
                <a:spcPts val="110"/>
              </a:spcBef>
              <a:buFont typeface="Wingdings" panose="05000000000000000000" pitchFamily="2" charset="2"/>
              <a:buChar char="ü"/>
            </a:pPr>
            <a:r>
              <a:rPr lang="en-GB" sz="3200" b="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Isiolo</a:t>
            </a:r>
            <a:r>
              <a:rPr lang="en-GB" sz="3200" b="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tops with </a:t>
            </a:r>
            <a:r>
              <a:rPr lang="en-GB" sz="3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83.3%</a:t>
            </a:r>
          </a:p>
          <a:p>
            <a:pPr marL="469900" indent="-457200" algn="just">
              <a:lnSpc>
                <a:spcPct val="150000"/>
              </a:lnSpc>
              <a:spcBef>
                <a:spcPts val="110"/>
              </a:spcBef>
              <a:buFont typeface="Wingdings" panose="05000000000000000000" pitchFamily="2" charset="2"/>
              <a:buChar char="ü"/>
            </a:pPr>
            <a:r>
              <a:rPr lang="en-GB" sz="3200" b="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Nyeri</a:t>
            </a:r>
            <a:r>
              <a:rPr lang="en-GB" sz="3200" b="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comes in second with </a:t>
            </a:r>
            <a:r>
              <a:rPr lang="en-GB" sz="3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80%</a:t>
            </a:r>
          </a:p>
          <a:p>
            <a:pPr marL="469900" indent="-457200" algn="just">
              <a:lnSpc>
                <a:spcPct val="150000"/>
              </a:lnSpc>
              <a:spcBef>
                <a:spcPts val="110"/>
              </a:spcBef>
              <a:buFont typeface="Wingdings" panose="05000000000000000000" pitchFamily="2" charset="2"/>
              <a:buChar char="ü"/>
            </a:pPr>
            <a:r>
              <a:rPr lang="en-GB" sz="3200" b="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Nakuru</a:t>
            </a:r>
            <a:r>
              <a:rPr lang="en-GB" sz="3200" b="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third with </a:t>
            </a:r>
            <a:r>
              <a:rPr lang="en-GB" sz="3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71.4%</a:t>
            </a:r>
            <a:endParaRPr lang="en-US" sz="3200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60400" y="884371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manual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2012744"/>
            <a:ext cx="6629400" cy="705505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509000" y="3200400"/>
            <a:ext cx="7086600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Provides a detailed </a:t>
            </a:r>
            <a:r>
              <a:rPr lang="en-US" sz="32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 of the topics covered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Material can be used to </a:t>
            </a:r>
            <a:r>
              <a:rPr lang="en-US" sz="32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 others at place of work (</a:t>
            </a:r>
            <a:r>
              <a:rPr lang="en-US" sz="3200" b="1" dirty="0" err="1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ToTs</a:t>
            </a:r>
            <a:r>
              <a:rPr lang="en-US" sz="32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GB" dirty="0">
              <a:solidFill>
                <a:srgbClr val="1706FA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60400" y="926465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sessions- Phase I (</a:t>
            </a:r>
            <a:r>
              <a:rPr lang="en-US" sz="4000" spc="5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DeKUT</a:t>
            </a: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)- Theoretical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" y="1981200"/>
            <a:ext cx="6496050" cy="40957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156" y="5867400"/>
            <a:ext cx="6061110" cy="3276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1000" y="2006757"/>
            <a:ext cx="6705600" cy="510902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60400" y="926465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sessions- Phase II (</a:t>
            </a:r>
            <a:r>
              <a:rPr lang="en-US" sz="4000" spc="5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Rukira</a:t>
            </a: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VTC)- Leather goods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8095" y="2919730"/>
            <a:ext cx="4707905" cy="5159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" y="1981201"/>
            <a:ext cx="5105400" cy="35962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000" y="1852930"/>
            <a:ext cx="3861811" cy="454818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1" y="5534246"/>
            <a:ext cx="7786806" cy="35040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68811" y="2542727"/>
            <a:ext cx="3389054" cy="59131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60400" y="926465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sessions- Phase III (</a:t>
            </a:r>
            <a:r>
              <a:rPr lang="en-US" sz="4000" spc="5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Rukira</a:t>
            </a: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VTC)- Footwear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9210" y="2150745"/>
            <a:ext cx="4229100" cy="65817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450" y="2258050"/>
            <a:ext cx="6400800" cy="50310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00" y="2234113"/>
            <a:ext cx="4171950" cy="614788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60400" y="926465"/>
            <a:ext cx="14249400" cy="629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and Workshop Presentations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2280346"/>
            <a:ext cx="8067746" cy="5486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DA36185-4560-4287-BD48-41FB1680C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5200" y="2308530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36600" y="926465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Consortium milestones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16</a:t>
            </a:fld>
            <a:endParaRPr lang="en-US"/>
          </a:p>
        </p:txBody>
      </p:sp>
      <p:pic>
        <p:nvPicPr>
          <p:cNvPr id="1026" name="Picture 2" descr="KAM on X: &quot;KAM has today visited Alpharama Limited, a member of the  Association under the Leather and Footwear Sector. Alpharama is a leading leather  production and export plant in the region. #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38" y="3352800"/>
            <a:ext cx="4172203" cy="278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4922" y="2286000"/>
            <a:ext cx="51471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Alpharama</a:t>
            </a: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Ltd in need of &gt;50 experts for hire…… 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84800" y="2276933"/>
            <a:ext cx="51471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 Annual Symposium- Kampala, Uganda 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795000" y="2209800"/>
            <a:ext cx="51471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Addis Ababa, Ethiopia Conference 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9374" y="4557232"/>
            <a:ext cx="5909813" cy="38247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1286" y="3334106"/>
            <a:ext cx="3934626" cy="11662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55912" y="3343854"/>
            <a:ext cx="1168288" cy="114624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7000" y="3356494"/>
            <a:ext cx="6784286" cy="40413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5612" y="6418659"/>
            <a:ext cx="3800475" cy="26098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36600" y="926465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Consortium milestones (</a:t>
            </a:r>
            <a:r>
              <a:rPr lang="en-US" sz="4000" spc="5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</a:t>
            </a: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’)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08000" y="2279971"/>
            <a:ext cx="575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200" b="1" baseline="300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RIM Annual Symposium- Abidjan, Cote d’Ivoire </a:t>
            </a:r>
          </a:p>
          <a:p>
            <a:pPr algn="ctr"/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en-US" sz="3200" b="1" baseline="300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30</a:t>
            </a:r>
            <a:r>
              <a:rPr lang="en-US" sz="3200" b="1" baseline="300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July 2025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782" y="2090300"/>
            <a:ext cx="9296759" cy="519880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36600" y="926465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Lessons learned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588617" y="2057400"/>
            <a:ext cx="14401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lessons from the </a:t>
            </a: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survey</a:t>
            </a: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</a:p>
          <a:p>
            <a:pPr marL="144018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Counties with </a:t>
            </a:r>
            <a:r>
              <a:rPr lang="en-US" sz="3200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organised</a:t>
            </a:r>
            <a:r>
              <a:rPr lang="en-US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groups access leather at fair prices</a:t>
            </a:r>
          </a:p>
          <a:p>
            <a:pPr marL="144018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to information on financing remains a significant challenge in all counties</a:t>
            </a:r>
          </a:p>
          <a:p>
            <a:pPr marL="144018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GB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 building for PLWDs and women is affected by among other factors the </a:t>
            </a:r>
            <a:r>
              <a:rPr lang="en-GB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availability of training facilities </a:t>
            </a:r>
            <a:r>
              <a:rPr lang="en-GB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played at home</a:t>
            </a:r>
            <a:endParaRPr 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4018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</a:t>
            </a:r>
            <a:r>
              <a:rPr lang="en-US" sz="32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county has collaborated with a training institution </a:t>
            </a:r>
            <a:r>
              <a:rPr lang="en-US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way of support leatherwork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36600" y="926465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NRF-ACTS Monitoring &amp; Evaluation Process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19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0" y="2518498"/>
            <a:ext cx="6151034" cy="426071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96570" y="7010400"/>
            <a:ext cx="15199360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charset="0"/>
              <a:buChar char="ü"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MSMEs have pushed their production from &lt;10 to &gt;15 pairs of shoes per day</a:t>
            </a:r>
          </a:p>
          <a:p>
            <a:pPr marL="457200" indent="-457200">
              <a:buFont typeface="Wingdings" panose="05000000000000000000" charset="0"/>
              <a:buChar char="ü"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diversification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5600" y="2514600"/>
            <a:ext cx="4558665" cy="4394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08000" y="943882"/>
            <a:ext cx="14249400" cy="69121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4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Preamble: Kenyan Government Priority Areas</a:t>
            </a:r>
            <a:endParaRPr lang="en-US" sz="4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0400" y="2200999"/>
            <a:ext cx="14401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Six core pillars of Kenya Kwanza government’s </a:t>
            </a: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</a:t>
            </a: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Micro, Small and Medium Enterprise (MSME) economy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Housing and Settlement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superhighway and creative economy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 and climate change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5205" y="5020829"/>
            <a:ext cx="4842885" cy="31003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885963" y="8622268"/>
            <a:ext cx="4407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Budget Watch 2023_0.pdf (parliament.go.ke)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84200" y="926465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Future…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660400" y="2057400"/>
            <a:ext cx="15163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steps towards </a:t>
            </a: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in the leather sector</a:t>
            </a: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</a:p>
          <a:p>
            <a:pPr marL="144018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still need for further capacity building to other counties.</a:t>
            </a:r>
            <a:endParaRPr lang="en-US" sz="3200" b="1" dirty="0">
              <a:solidFill>
                <a:srgbClr val="1706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4018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Support Government initiative for common manufacturing facilities and common effluent treatment systems.</a:t>
            </a:r>
          </a:p>
          <a:p>
            <a:pPr marL="144018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 huge opportunity lies in growing the sector with the Kenyan, EAC, COMESA, European and American markets in a duty free, quota free arrangement.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08000" y="943882"/>
            <a:ext cx="14249400" cy="69121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4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Consortium members</a:t>
            </a:r>
            <a:endParaRPr lang="en-US" sz="4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63941" y="5003649"/>
            <a:ext cx="3863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Dr. Paul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Tanui</a:t>
            </a:r>
            <a:endParaRPr lang="en-US" sz="2000" b="1" dirty="0">
              <a:solidFill>
                <a:srgbClr val="1111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 Investigator-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DeKUT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9549" y="5083314"/>
            <a:ext cx="40504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Dr. Benson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Ongarora</a:t>
            </a:r>
            <a:endParaRPr lang="en-US" sz="2000" b="1" dirty="0">
              <a:solidFill>
                <a:srgbClr val="1111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Coordinator-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DeKUT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557919" y="5083314"/>
            <a:ext cx="3428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Ms. Mercy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Kyalo</a:t>
            </a:r>
            <a:endParaRPr lang="en-US" sz="2000" b="1" dirty="0">
              <a:solidFill>
                <a:srgbClr val="1111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 Partner-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Yallo</a:t>
            </a:r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Ltd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680200" y="8253234"/>
            <a:ext cx="3428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Ms.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Consolata</a:t>
            </a:r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Wangari</a:t>
            </a:r>
            <a:endParaRPr lang="en-US" sz="2000" b="1" dirty="0">
              <a:solidFill>
                <a:srgbClr val="1111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Trainer-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Rukita</a:t>
            </a:r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VTC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42379" y="8244996"/>
            <a:ext cx="3428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Mr. Raja Kannan</a:t>
            </a:r>
          </a:p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Trainer-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DeKUT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557000" y="8378577"/>
            <a:ext cx="3428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Ms.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Louret</a:t>
            </a:r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Atsenga</a:t>
            </a:r>
            <a:endParaRPr lang="en-US" sz="2000" b="1" dirty="0">
              <a:solidFill>
                <a:srgbClr val="1111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Mentee- Eldoret Nat Poly.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About 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2341" y="2006167"/>
            <a:ext cx="3106930" cy="310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3820" y="5782732"/>
            <a:ext cx="2932629" cy="26478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6849" y="5651685"/>
            <a:ext cx="2885648" cy="267176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0" y="1981201"/>
            <a:ext cx="3308294" cy="3065406"/>
          </a:xfrm>
          <a:prstGeom prst="rect">
            <a:avLst/>
          </a:prstGeom>
        </p:spPr>
      </p:pic>
      <p:pic>
        <p:nvPicPr>
          <p:cNvPr id="24" name="image1.png" descr="Benson Getenga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6680200" y="2006167"/>
            <a:ext cx="2908452" cy="301984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5999" y="5816167"/>
            <a:ext cx="2702653" cy="250728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84200" y="926465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22</a:t>
            </a:fld>
            <a:endParaRPr lang="en-US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3446360"/>
            <a:ext cx="3531327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5" descr="C:\Aschalew\ECONOMETRICS\ACTS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543" y="3610006"/>
            <a:ext cx="1826643" cy="1360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10634585" y="3364537"/>
            <a:ext cx="1684415" cy="1524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02134" y="3193087"/>
            <a:ext cx="1760066" cy="1638300"/>
          </a:xfrm>
          <a:prstGeom prst="rect">
            <a:avLst/>
          </a:prstGeom>
        </p:spPr>
      </p:pic>
      <p:grpSp>
        <p:nvGrpSpPr>
          <p:cNvPr id="15" name="object 8"/>
          <p:cNvGrpSpPr/>
          <p:nvPr/>
        </p:nvGrpSpPr>
        <p:grpSpPr>
          <a:xfrm>
            <a:off x="7593151" y="3719551"/>
            <a:ext cx="2058300" cy="1192135"/>
            <a:chOff x="4312945" y="4728133"/>
            <a:chExt cx="1812289" cy="993140"/>
          </a:xfrm>
        </p:grpSpPr>
        <p:sp>
          <p:nvSpPr>
            <p:cNvPr id="16" name="object 9"/>
            <p:cNvSpPr/>
            <p:nvPr/>
          </p:nvSpPr>
          <p:spPr>
            <a:xfrm>
              <a:off x="4755159" y="4728133"/>
              <a:ext cx="926871" cy="74761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0"/>
            <p:cNvSpPr/>
            <p:nvPr/>
          </p:nvSpPr>
          <p:spPr>
            <a:xfrm>
              <a:off x="5598349" y="5412143"/>
              <a:ext cx="526402" cy="20708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1"/>
            <p:cNvSpPr/>
            <p:nvPr/>
          </p:nvSpPr>
          <p:spPr>
            <a:xfrm>
              <a:off x="4312945" y="5412143"/>
              <a:ext cx="1597570" cy="30910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2583" y="13970"/>
            <a:ext cx="5071745" cy="5071745"/>
          </a:xfrm>
          <a:custGeom>
            <a:avLst/>
            <a:gdLst/>
            <a:ahLst/>
            <a:cxnLst/>
            <a:rect l="l" t="t" r="r" b="b"/>
            <a:pathLst>
              <a:path w="5071745" h="5071745">
                <a:moveTo>
                  <a:pt x="5071338" y="0"/>
                </a:moveTo>
                <a:lnTo>
                  <a:pt x="0" y="0"/>
                </a:lnTo>
                <a:lnTo>
                  <a:pt x="0" y="5071351"/>
                </a:lnTo>
                <a:lnTo>
                  <a:pt x="5071338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830809" y="5718835"/>
            <a:ext cx="3425190" cy="3425190"/>
          </a:xfrm>
          <a:custGeom>
            <a:avLst/>
            <a:gdLst/>
            <a:ahLst/>
            <a:cxnLst/>
            <a:rect l="l" t="t" r="r" b="b"/>
            <a:pathLst>
              <a:path w="3425190" h="3425190">
                <a:moveTo>
                  <a:pt x="3425151" y="0"/>
                </a:moveTo>
                <a:lnTo>
                  <a:pt x="0" y="3425164"/>
                </a:lnTo>
                <a:lnTo>
                  <a:pt x="3425151" y="3425164"/>
                </a:lnTo>
                <a:lnTo>
                  <a:pt x="3425151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102294" y="3240511"/>
            <a:ext cx="6070523" cy="110362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92100">
              <a:lnSpc>
                <a:spcPct val="100000"/>
              </a:lnSpc>
              <a:spcBef>
                <a:spcPts val="125"/>
              </a:spcBef>
            </a:pPr>
            <a:r>
              <a:rPr spc="15" dirty="0">
                <a:latin typeface="Book Antiqua" panose="02040602050305030304" pitchFamily="18" charset="0"/>
              </a:rPr>
              <a:t>THANK</a:t>
            </a:r>
            <a:r>
              <a:rPr spc="-80" dirty="0">
                <a:latin typeface="Book Antiqua" panose="02040602050305030304" pitchFamily="18" charset="0"/>
              </a:rPr>
              <a:t> </a:t>
            </a:r>
            <a:r>
              <a:rPr spc="15" dirty="0">
                <a:latin typeface="Book Antiqua" panose="02040602050305030304" pitchFamily="18" charset="0"/>
              </a:rPr>
              <a:t>YOU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4312945" y="4728133"/>
            <a:ext cx="1812289" cy="993140"/>
            <a:chOff x="4312945" y="4728133"/>
            <a:chExt cx="1812289" cy="993140"/>
          </a:xfrm>
        </p:grpSpPr>
        <p:sp>
          <p:nvSpPr>
            <p:cNvPr id="9" name="object 9"/>
            <p:cNvSpPr/>
            <p:nvPr/>
          </p:nvSpPr>
          <p:spPr>
            <a:xfrm>
              <a:off x="4755159" y="4728133"/>
              <a:ext cx="926871" cy="74761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598349" y="5412143"/>
              <a:ext cx="526402" cy="20708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312945" y="5412143"/>
              <a:ext cx="1597570" cy="30910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 rot="540000">
            <a:off x="4625131" y="5564315"/>
            <a:ext cx="72225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D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 rot="480000">
            <a:off x="4659604" y="5569681"/>
            <a:ext cx="68732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E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 rot="420000">
            <a:off x="4690664" y="5574441"/>
            <a:ext cx="72225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D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 rot="360000">
            <a:off x="4732290" y="5580851"/>
            <a:ext cx="94153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7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A</a:t>
            </a: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N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 rot="300000">
            <a:off x="4811053" y="5587794"/>
            <a:ext cx="69942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6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K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 rot="240000">
            <a:off x="4849774" y="5591618"/>
            <a:ext cx="88945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IM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 rot="180000">
            <a:off x="4912742" y="5595688"/>
            <a:ext cx="86660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9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A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T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 rot="120000">
            <a:off x="4971840" y="5598562"/>
            <a:ext cx="81843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4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H</a:t>
            </a:r>
            <a:r>
              <a:rPr sz="450" b="1" spc="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 rot="60000">
            <a:off x="5043274" y="5601234"/>
            <a:ext cx="96595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4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U</a:t>
            </a: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N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165546" y="5582519"/>
            <a:ext cx="144145" cy="984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50" b="1" spc="-7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E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RS</a:t>
            </a:r>
            <a:r>
              <a:rPr sz="450" b="1" spc="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114956" y="5582148"/>
            <a:ext cx="225425" cy="10160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50" b="1" spc="-2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IV</a:t>
            </a:r>
            <a:r>
              <a:rPr sz="450" b="1" spc="7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T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3" name="object 23"/>
          <p:cNvSpPr txBox="1"/>
          <p:nvPr/>
        </p:nvSpPr>
        <p:spPr>
          <a:xfrm rot="21540000">
            <a:off x="5316619" y="5601314"/>
            <a:ext cx="105707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Y</a:t>
            </a:r>
            <a:r>
              <a:rPr sz="450" b="1" spc="-1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450" b="1" spc="-6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O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4" name="object 24"/>
          <p:cNvSpPr txBox="1"/>
          <p:nvPr/>
        </p:nvSpPr>
        <p:spPr>
          <a:xfrm rot="21480000">
            <a:off x="5401100" y="5598580"/>
            <a:ext cx="98080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F</a:t>
            </a:r>
            <a:r>
              <a:rPr sz="450" b="1" spc="-1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T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5" name="object 25"/>
          <p:cNvSpPr txBox="1"/>
          <p:nvPr/>
        </p:nvSpPr>
        <p:spPr>
          <a:xfrm rot="21420000">
            <a:off x="5474933" y="5594999"/>
            <a:ext cx="88945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7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E</a:t>
            </a:r>
            <a:r>
              <a:rPr sz="450" b="1" spc="-6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C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6" name="object 26"/>
          <p:cNvSpPr txBox="1"/>
          <p:nvPr/>
        </p:nvSpPr>
        <p:spPr>
          <a:xfrm rot="21360000">
            <a:off x="5533311" y="5591653"/>
            <a:ext cx="71886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H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7" name="object 27"/>
          <p:cNvSpPr txBox="1"/>
          <p:nvPr/>
        </p:nvSpPr>
        <p:spPr>
          <a:xfrm rot="21300000">
            <a:off x="5576232" y="5586686"/>
            <a:ext cx="96595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4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N</a:t>
            </a:r>
            <a:r>
              <a:rPr sz="450" b="1" spc="-6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O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8" name="object 28"/>
          <p:cNvSpPr txBox="1"/>
          <p:nvPr/>
        </p:nvSpPr>
        <p:spPr>
          <a:xfrm rot="21240000">
            <a:off x="5641291" y="5581402"/>
            <a:ext cx="68732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L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9" name="object 29"/>
          <p:cNvSpPr txBox="1"/>
          <p:nvPr/>
        </p:nvSpPr>
        <p:spPr>
          <a:xfrm rot="21180000">
            <a:off x="5672330" y="5577266"/>
            <a:ext cx="71886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6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O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30" name="object 30"/>
          <p:cNvSpPr txBox="1"/>
          <p:nvPr/>
        </p:nvSpPr>
        <p:spPr>
          <a:xfrm rot="21120000">
            <a:off x="5708409" y="5572041"/>
            <a:ext cx="72225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6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G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31" name="object 31"/>
          <p:cNvSpPr txBox="1"/>
          <p:nvPr/>
        </p:nvSpPr>
        <p:spPr>
          <a:xfrm rot="21000000">
            <a:off x="5743762" y="5566317"/>
            <a:ext cx="69942" cy="6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80"/>
              </a:lnSpc>
            </a:pP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Y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476853" y="5952902"/>
            <a:ext cx="3485515" cy="7080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41375" marR="5080" indent="-829310">
              <a:lnSpc>
                <a:spcPct val="102000"/>
              </a:lnSpc>
              <a:spcBef>
                <a:spcPts val="90"/>
              </a:spcBef>
            </a:pPr>
            <a:r>
              <a:rPr sz="2200" b="1" spc="20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Dedan Kimathi</a:t>
            </a:r>
            <a:r>
              <a:rPr sz="2200" b="1" spc="-50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 </a:t>
            </a:r>
            <a:r>
              <a:rPr sz="2200" b="1" spc="15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University  of</a:t>
            </a:r>
            <a:r>
              <a:rPr lang="en-US" sz="2200" b="1" spc="15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 </a:t>
            </a:r>
            <a:r>
              <a:rPr sz="2200" b="1" spc="15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Technology</a:t>
            </a:r>
            <a:endParaRPr sz="2200" dirty="0">
              <a:latin typeface="Book Antiqua" panose="02040602050305030304" pitchFamily="18" charset="0"/>
              <a:cs typeface="Palladio Uralic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276553" y="4826101"/>
            <a:ext cx="33655" cy="1762760"/>
          </a:xfrm>
          <a:custGeom>
            <a:avLst/>
            <a:gdLst/>
            <a:ahLst/>
            <a:cxnLst/>
            <a:rect l="l" t="t" r="r" b="b"/>
            <a:pathLst>
              <a:path w="33654" h="1762759">
                <a:moveTo>
                  <a:pt x="33578" y="0"/>
                </a:moveTo>
                <a:lnTo>
                  <a:pt x="0" y="0"/>
                </a:lnTo>
                <a:lnTo>
                  <a:pt x="0" y="1762709"/>
                </a:lnTo>
                <a:lnTo>
                  <a:pt x="33578" y="1762709"/>
                </a:lnTo>
                <a:lnTo>
                  <a:pt x="33578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7655776" y="4718875"/>
            <a:ext cx="5302250" cy="19075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i="1" dirty="0">
                <a:solidFill>
                  <a:srgbClr val="757575"/>
                </a:solidFill>
                <a:latin typeface="Book Antiqua" panose="02040602050305030304" pitchFamily="18" charset="0"/>
                <a:cs typeface="Palladio Uralic"/>
              </a:rPr>
              <a:t>Private </a:t>
            </a:r>
            <a:r>
              <a:rPr sz="2100" i="1" spc="-5" dirty="0">
                <a:solidFill>
                  <a:srgbClr val="757575"/>
                </a:solidFill>
                <a:latin typeface="Book Antiqua" panose="02040602050305030304" pitchFamily="18" charset="0"/>
                <a:cs typeface="Palladio Uralic"/>
              </a:rPr>
              <a:t>Bag- </a:t>
            </a:r>
            <a:r>
              <a:rPr sz="2100" i="1" dirty="0">
                <a:solidFill>
                  <a:srgbClr val="757575"/>
                </a:solidFill>
                <a:latin typeface="Book Antiqua" panose="02040602050305030304" pitchFamily="18" charset="0"/>
                <a:cs typeface="Palladio Uralic"/>
              </a:rPr>
              <a:t>Dedan </a:t>
            </a:r>
            <a:r>
              <a:rPr sz="2100" i="1" spc="-5" dirty="0">
                <a:solidFill>
                  <a:srgbClr val="757575"/>
                </a:solidFill>
                <a:latin typeface="Book Antiqua" panose="02040602050305030304" pitchFamily="18" charset="0"/>
                <a:cs typeface="Palladio Uralic"/>
              </a:rPr>
              <a:t>kimathi, </a:t>
            </a:r>
            <a:r>
              <a:rPr sz="2100" i="1" dirty="0">
                <a:solidFill>
                  <a:srgbClr val="757575"/>
                </a:solidFill>
                <a:latin typeface="Book Antiqua" panose="02040602050305030304" pitchFamily="18" charset="0"/>
                <a:cs typeface="Palladio Uralic"/>
              </a:rPr>
              <a:t>Nyeri-Mweiga</a:t>
            </a:r>
            <a:r>
              <a:rPr sz="2100" i="1" spc="-60" dirty="0">
                <a:solidFill>
                  <a:srgbClr val="757575"/>
                </a:solidFill>
                <a:latin typeface="Book Antiqua" panose="02040602050305030304" pitchFamily="18" charset="0"/>
                <a:cs typeface="Palladio Uralic"/>
              </a:rPr>
              <a:t> </a:t>
            </a:r>
            <a:r>
              <a:rPr sz="2100" i="1" spc="-5" dirty="0">
                <a:solidFill>
                  <a:srgbClr val="757575"/>
                </a:solidFill>
                <a:latin typeface="Book Antiqua" panose="02040602050305030304" pitchFamily="18" charset="0"/>
                <a:cs typeface="Palladio Uralic"/>
              </a:rPr>
              <a:t>road</a:t>
            </a:r>
            <a:endParaRPr sz="2100" dirty="0">
              <a:latin typeface="Book Antiqua" panose="02040602050305030304" pitchFamily="18" charset="0"/>
              <a:cs typeface="Palladio Uralic"/>
            </a:endParaRPr>
          </a:p>
          <a:p>
            <a:pPr marL="12700" marR="1999615">
              <a:lnSpc>
                <a:spcPct val="163000"/>
              </a:lnSpc>
            </a:pPr>
            <a:r>
              <a:rPr sz="2100" i="1" dirty="0">
                <a:solidFill>
                  <a:srgbClr val="757575"/>
                </a:solidFill>
                <a:latin typeface="Book Antiqua" panose="02040602050305030304" pitchFamily="18" charset="0"/>
                <a:cs typeface="Palladio Uralic"/>
              </a:rPr>
              <a:t>Telephone: </a:t>
            </a:r>
            <a:r>
              <a:rPr sz="2100" b="1" i="1" dirty="0">
                <a:solidFill>
                  <a:srgbClr val="757575"/>
                </a:solidFill>
                <a:latin typeface="Book Antiqua" panose="02040602050305030304" pitchFamily="18" charset="0"/>
                <a:cs typeface="Poppins" panose="00000500000000000000" pitchFamily="2" charset="0"/>
              </a:rPr>
              <a:t>+254-061</a:t>
            </a:r>
            <a:r>
              <a:rPr sz="2100" b="1" i="1" spc="-105" dirty="0">
                <a:solidFill>
                  <a:srgbClr val="757575"/>
                </a:solidFill>
                <a:latin typeface="Book Antiqua" panose="02040602050305030304" pitchFamily="18" charset="0"/>
                <a:cs typeface="Poppins" panose="00000500000000000000" pitchFamily="2" charset="0"/>
              </a:rPr>
              <a:t> </a:t>
            </a:r>
            <a:r>
              <a:rPr sz="2100" b="1" i="1" dirty="0">
                <a:solidFill>
                  <a:srgbClr val="757575"/>
                </a:solidFill>
                <a:latin typeface="Book Antiqua" panose="02040602050305030304" pitchFamily="18" charset="0"/>
                <a:cs typeface="Poppins" panose="00000500000000000000" pitchFamily="2" charset="0"/>
              </a:rPr>
              <a:t>2050000  </a:t>
            </a:r>
            <a:r>
              <a:rPr sz="2100" i="1" spc="-5" dirty="0">
                <a:solidFill>
                  <a:srgbClr val="757575"/>
                </a:solidFill>
                <a:latin typeface="Book Antiqua" panose="02040602050305030304" pitchFamily="18" charset="0"/>
                <a:cs typeface="Palladio Uralic"/>
              </a:rPr>
              <a:t>Email: </a:t>
            </a:r>
            <a:r>
              <a:rPr sz="2100" b="1" i="1" spc="-5" dirty="0">
                <a:solidFill>
                  <a:srgbClr val="757575"/>
                </a:solidFill>
                <a:latin typeface="Book Antiqua" panose="02040602050305030304" pitchFamily="18" charset="0"/>
                <a:cs typeface="TeXGyrePagella"/>
                <a:hlinkClick r:id="rId5"/>
              </a:rPr>
              <a:t>vc@dkut.ac.ke </a:t>
            </a:r>
            <a:r>
              <a:rPr sz="2100" b="1" i="1" spc="-5" dirty="0">
                <a:solidFill>
                  <a:srgbClr val="757575"/>
                </a:solidFill>
                <a:latin typeface="Book Antiqua" panose="02040602050305030304" pitchFamily="18" charset="0"/>
                <a:cs typeface="TeXGyrePagella"/>
              </a:rPr>
              <a:t> </a:t>
            </a:r>
            <a:r>
              <a:rPr sz="2100" i="1" dirty="0">
                <a:solidFill>
                  <a:srgbClr val="757575"/>
                </a:solidFill>
                <a:latin typeface="Book Antiqua" panose="02040602050305030304" pitchFamily="18" charset="0"/>
                <a:cs typeface="Palladio Uralic"/>
              </a:rPr>
              <a:t>Website:</a:t>
            </a:r>
            <a:r>
              <a:rPr sz="2100" i="1" spc="-25" dirty="0">
                <a:solidFill>
                  <a:srgbClr val="757575"/>
                </a:solidFill>
                <a:latin typeface="Book Antiqua" panose="02040602050305030304" pitchFamily="18" charset="0"/>
                <a:cs typeface="Palladio Uralic"/>
              </a:rPr>
              <a:t> </a:t>
            </a:r>
            <a:r>
              <a:rPr sz="2100" b="1" i="1" dirty="0">
                <a:solidFill>
                  <a:srgbClr val="757575"/>
                </a:solidFill>
                <a:latin typeface="Book Antiqua" panose="02040602050305030304" pitchFamily="18" charset="0"/>
                <a:cs typeface="TeXGyrePagella"/>
                <a:hlinkClick r:id="rId6"/>
              </a:rPr>
              <a:t>www.dkut.ac.ke</a:t>
            </a:r>
            <a:endParaRPr sz="2100" dirty="0">
              <a:latin typeface="Book Antiqua" panose="02040602050305030304" pitchFamily="18" charset="0"/>
              <a:cs typeface="TeXGyrePagella"/>
            </a:endParaRPr>
          </a:p>
        </p:txBody>
      </p:sp>
      <p:sp>
        <p:nvSpPr>
          <p:cNvPr id="35" name="object 35"/>
          <p:cNvSpPr/>
          <p:nvPr/>
        </p:nvSpPr>
        <p:spPr>
          <a:xfrm flipV="1">
            <a:off x="3478504" y="4373881"/>
            <a:ext cx="9578975" cy="45719"/>
          </a:xfrm>
          <a:custGeom>
            <a:avLst/>
            <a:gdLst/>
            <a:ahLst/>
            <a:cxnLst/>
            <a:rect l="l" t="t" r="r" b="b"/>
            <a:pathLst>
              <a:path w="9578975">
                <a:moveTo>
                  <a:pt x="0" y="0"/>
                </a:moveTo>
                <a:lnTo>
                  <a:pt x="9578390" y="0"/>
                </a:lnTo>
              </a:path>
            </a:pathLst>
          </a:custGeom>
          <a:ln w="381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0" y="423058"/>
            <a:ext cx="3531327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45" descr="C:\Aschalew\ECONOMETRICS\ACTS-LOG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800" y="358104"/>
            <a:ext cx="2133600" cy="158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6"/>
          <p:cNvPicPr/>
          <p:nvPr/>
        </p:nvPicPr>
        <p:blipFill>
          <a:blip r:embed="rId9"/>
          <a:stretch>
            <a:fillRect/>
          </a:stretch>
        </p:blipFill>
        <p:spPr>
          <a:xfrm>
            <a:off x="11176000" y="423058"/>
            <a:ext cx="1420291" cy="152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573760" y="358105"/>
            <a:ext cx="1707052" cy="15889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49614" y="1041632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</a:t>
            </a: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660400" y="2298609"/>
            <a:ext cx="14859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 2023/2024 FY,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GoK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planned to </a:t>
            </a: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manufacturing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and raise its GDP contribution from </a:t>
            </a: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7.2%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in 2021 to </a:t>
            </a: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15%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by 2027</a:t>
            </a: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 2022, manufacturing contributed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7.8% of GDP</a:t>
            </a: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Leather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</a:t>
            </a:r>
            <a:r>
              <a:rPr lang="en-US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contributes about</a:t>
            </a:r>
            <a:r>
              <a:rPr lang="en-US" sz="32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4% of agricultural GDP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&amp; 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1.5%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 of overall GDP</a:t>
            </a: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Kenya is set to employ over 100,000 people in leather sector by 2027</a:t>
            </a: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Kenya plans to ban the importation of shoes by 2027 to support local production</a:t>
            </a:r>
          </a:p>
        </p:txBody>
      </p:sp>
      <p:pic>
        <p:nvPicPr>
          <p:cNvPr id="1026" name="Picture 2" descr="Leather Be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224" y="0"/>
            <a:ext cx="1742376" cy="174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0200" y="5530598"/>
            <a:ext cx="1828800" cy="18364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244824" y="8591788"/>
            <a:ext cx="20998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4"/>
              </a:rPr>
              <a:t>question mark - Search Images</a:t>
            </a:r>
            <a:endParaRPr lang="en-GB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540000">
            <a:off x="13261412" y="7410097"/>
            <a:ext cx="71349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D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3" name="object 3"/>
          <p:cNvSpPr txBox="1"/>
          <p:nvPr/>
        </p:nvSpPr>
        <p:spPr>
          <a:xfrm rot="480000">
            <a:off x="13295513" y="7415385"/>
            <a:ext cx="68170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E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4" name="object 4"/>
          <p:cNvSpPr txBox="1"/>
          <p:nvPr/>
        </p:nvSpPr>
        <p:spPr>
          <a:xfrm rot="420000">
            <a:off x="13326556" y="7420167"/>
            <a:ext cx="71349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D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5" name="object 5"/>
          <p:cNvSpPr txBox="1"/>
          <p:nvPr/>
        </p:nvSpPr>
        <p:spPr>
          <a:xfrm rot="360000">
            <a:off x="13367890" y="7426502"/>
            <a:ext cx="92775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8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A</a:t>
            </a: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N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6" name="object 6"/>
          <p:cNvSpPr txBox="1"/>
          <p:nvPr/>
        </p:nvSpPr>
        <p:spPr>
          <a:xfrm rot="300000">
            <a:off x="13445888" y="7433376"/>
            <a:ext cx="69077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K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 rot="240000">
            <a:off x="13484233" y="7437162"/>
            <a:ext cx="88047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</a:t>
            </a:r>
            <a:r>
              <a:rPr sz="450" b="1" spc="-1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M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 rot="180000">
            <a:off x="13546733" y="7441203"/>
            <a:ext cx="85762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9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A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T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 rot="120000">
            <a:off x="13605429" y="7444060"/>
            <a:ext cx="81371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H</a:t>
            </a:r>
            <a:r>
              <a:rPr sz="450" b="1" spc="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 txBox="1"/>
          <p:nvPr/>
        </p:nvSpPr>
        <p:spPr>
          <a:xfrm rot="60000">
            <a:off x="13676405" y="7446699"/>
            <a:ext cx="95701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U</a:t>
            </a: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N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797559" y="7428031"/>
            <a:ext cx="143510" cy="977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50" b="1" spc="-7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E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R</a:t>
            </a:r>
            <a:r>
              <a:rPr sz="450" b="1" spc="-5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S</a:t>
            </a:r>
            <a:r>
              <a:rPr sz="450" b="1" spc="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747363" y="7427681"/>
            <a:ext cx="223520" cy="1009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50" b="1" spc="-2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IV</a:t>
            </a:r>
            <a:r>
              <a:rPr sz="450" b="1" spc="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T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object 13"/>
          <p:cNvSpPr txBox="1"/>
          <p:nvPr/>
        </p:nvSpPr>
        <p:spPr>
          <a:xfrm rot="21540000">
            <a:off x="13947834" y="7446781"/>
            <a:ext cx="104823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Y</a:t>
            </a:r>
            <a:r>
              <a:rPr sz="450" b="1" spc="-1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O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 rot="21480000">
            <a:off x="14031661" y="7444074"/>
            <a:ext cx="97188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F</a:t>
            </a:r>
            <a:r>
              <a:rPr sz="450" b="1" spc="-1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T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 rot="21420000">
            <a:off x="14104876" y="7440493"/>
            <a:ext cx="88047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7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E</a:t>
            </a: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C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 rot="21360000">
            <a:off x="14162908" y="7437184"/>
            <a:ext cx="71012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3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H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 rot="21300000">
            <a:off x="14205470" y="7432257"/>
            <a:ext cx="95701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N</a:t>
            </a: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O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 rot="21240000">
            <a:off x="14270109" y="7427023"/>
            <a:ext cx="67876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L</a:t>
            </a:r>
            <a:endParaRPr sz="450" dirty="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 rot="21180000">
            <a:off x="14301096" y="7422917"/>
            <a:ext cx="71349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O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 rot="21120000">
            <a:off x="14336672" y="7417744"/>
            <a:ext cx="71349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65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G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 rot="21000000">
            <a:off x="14371931" y="7412059"/>
            <a:ext cx="69389" cy="6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75"/>
              </a:lnSpc>
            </a:pPr>
            <a:r>
              <a:rPr sz="450" b="1" spc="-40" dirty="0">
                <a:solidFill>
                  <a:srgbClr val="F40000"/>
                </a:solidFill>
                <a:latin typeface="Arial" panose="020B0604020202020204"/>
                <a:cs typeface="Arial" panose="020B0604020202020204"/>
              </a:rPr>
              <a:t>Y</a:t>
            </a:r>
            <a:endParaRPr sz="45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120867" y="7795789"/>
            <a:ext cx="3460750" cy="702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35025" marR="5080" indent="-822960">
              <a:lnSpc>
                <a:spcPct val="101000"/>
              </a:lnSpc>
              <a:spcBef>
                <a:spcPts val="95"/>
              </a:spcBef>
            </a:pPr>
            <a:r>
              <a:rPr sz="2200" b="1" spc="10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Dedan Kimathi</a:t>
            </a:r>
            <a:r>
              <a:rPr sz="2200" b="1" spc="-65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 </a:t>
            </a:r>
            <a:r>
              <a:rPr sz="2200" b="1" spc="10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University  </a:t>
            </a:r>
            <a:r>
              <a:rPr sz="2200" b="1" spc="5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of</a:t>
            </a:r>
            <a:r>
              <a:rPr lang="en-US" sz="2200" b="1" spc="5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 </a:t>
            </a:r>
            <a:r>
              <a:rPr sz="2200" b="1" spc="5" dirty="0">
                <a:solidFill>
                  <a:srgbClr val="146404"/>
                </a:solidFill>
                <a:latin typeface="Book Antiqua" panose="02040602050305030304" pitchFamily="18" charset="0"/>
                <a:cs typeface="Palladio Uralic"/>
              </a:rPr>
              <a:t>Technology</a:t>
            </a:r>
            <a:endParaRPr sz="2200" dirty="0">
              <a:latin typeface="Book Antiqua" panose="02040602050305030304" pitchFamily="18" charset="0"/>
              <a:cs typeface="Palladio Uralic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0" y="2537254"/>
            <a:ext cx="14446031" cy="2270493"/>
          </a:xfrm>
          <a:prstGeom prst="rect">
            <a:avLst/>
          </a:prstGeom>
        </p:spPr>
        <p:txBody>
          <a:bodyPr vert="horz" wrap="square" lIns="0" tIns="236855" rIns="0" bIns="0" rtlCol="0">
            <a:spAutoFit/>
          </a:bodyPr>
          <a:lstStyle/>
          <a:p>
            <a:pPr marL="12700" marR="5080" algn="ctr">
              <a:tabLst>
                <a:tab pos="5221605" algn="l"/>
              </a:tabLst>
            </a:pPr>
            <a:r>
              <a:rPr lang="en-US" sz="4400" b="1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 BUILDING FOR JOB CREATION AND GROWTH OF LEATHER GOODS AND FOOTWEAR MANUFACTURING ENTERPRISES IN KENYA</a:t>
            </a:r>
            <a:endParaRPr lang="en-GB" sz="4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0" y="5702302"/>
            <a:ext cx="3441700" cy="3441700"/>
          </a:xfrm>
          <a:custGeom>
            <a:avLst/>
            <a:gdLst/>
            <a:ahLst/>
            <a:cxnLst/>
            <a:rect l="l" t="t" r="r" b="b"/>
            <a:pathLst>
              <a:path w="3441700" h="3441700">
                <a:moveTo>
                  <a:pt x="0" y="0"/>
                </a:moveTo>
                <a:lnTo>
                  <a:pt x="0" y="3441700"/>
                </a:lnTo>
                <a:lnTo>
                  <a:pt x="3441700" y="3441700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84200" y="1066800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and objectives of the Workshop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60400" y="2298609"/>
            <a:ext cx="14859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Goal: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goal of this project is to provide a structured way of upgrading the skills of the players involved in the production of leather goods and footwear in Kenya.</a:t>
            </a:r>
          </a:p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Specific objectives:</a:t>
            </a:r>
          </a:p>
          <a:p>
            <a:pPr marL="571500" indent="-571500">
              <a:buFont typeface="+mj-lt"/>
              <a:buAutoNum type="romanL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conduct baseline survey on the status of production and capacity gaps of leather goods and footwear by MSMEs in Kenya.</a:t>
            </a:r>
          </a:p>
          <a:p>
            <a:pPr marL="571500" indent="-571500">
              <a:buFont typeface="+mj-lt"/>
              <a:buAutoNum type="romanL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provide a structured training to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youth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women-based MSMEs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involved in the production of leather goods and footwear from selected counties in Kenya. </a:t>
            </a:r>
          </a:p>
          <a:p>
            <a:pPr marL="571500" indent="-571500">
              <a:buFont typeface="+mj-lt"/>
              <a:buAutoNum type="romanL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promote learning culture among the players involved in the production of leather goods and footwear in Kenya. </a:t>
            </a:r>
          </a:p>
          <a:p>
            <a:pPr algn="just">
              <a:lnSpc>
                <a:spcPct val="150000"/>
              </a:lnSpc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84200" y="1066800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phases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60400" y="2298609"/>
            <a:ext cx="14859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Survey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on footwear and leather goods manufacture (five counties)</a:t>
            </a: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Recruitment</a:t>
            </a:r>
            <a:r>
              <a:rPr lang="en-US" sz="3200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of trainees</a:t>
            </a: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I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training (theory)</a:t>
            </a: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II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(leather goods)</a:t>
            </a:r>
          </a:p>
          <a:p>
            <a:pPr marL="571500" indent="-5715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III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(Footwear)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2" descr="Image result for footwe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0" y="5181600"/>
            <a:ext cx="4840437" cy="377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600" y="4736839"/>
            <a:ext cx="4267200" cy="42547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7600" y="3042420"/>
            <a:ext cx="4114800" cy="209715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8"/>
          <p:cNvSpPr txBox="1"/>
          <p:nvPr/>
        </p:nvSpPr>
        <p:spPr>
          <a:xfrm>
            <a:off x="649614" y="1041632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>
              <a:defRPr sz="7050" b="1" i="0">
                <a:solidFill>
                  <a:srgbClr val="146404"/>
                </a:solidFill>
                <a:latin typeface="Palladio Uralic"/>
                <a:ea typeface="+mj-ea"/>
                <a:cs typeface="Palladio Uralic"/>
              </a:defRPr>
            </a:lvl1pPr>
          </a:lstStyle>
          <a:p>
            <a:pPr marL="12700" algn="just">
              <a:spcBef>
                <a:spcPts val="110"/>
              </a:spcBef>
            </a:pPr>
            <a:r>
              <a:rPr lang="en-US" sz="4000" kern="0" spc="5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Survey – Participating Counties</a:t>
            </a:r>
            <a:endParaRPr lang="en-US" sz="4000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399" y="1998951"/>
            <a:ext cx="6578523" cy="706884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369550" y="2684260"/>
            <a:ext cx="47688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Five selected counties:</a:t>
            </a: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Isiolo</a:t>
            </a:r>
            <a:endParaRPr lang="en-US" sz="3200" dirty="0">
              <a:solidFill>
                <a:srgbClr val="1111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Nyeri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Nyandarua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Nakuru</a:t>
            </a:r>
            <a:endParaRPr lang="en-US" sz="3200" dirty="0">
              <a:solidFill>
                <a:srgbClr val="1111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Kisumu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60400" y="884371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participants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660400" y="2133600"/>
            <a:ext cx="51054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per County:</a:t>
            </a:r>
            <a:r>
              <a:rPr lang="en-US" sz="3200" b="1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Isiolo</a:t>
            </a:r>
            <a:r>
              <a:rPr lang="en-US" sz="28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18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Nyeri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	20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Nyandarua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19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Nakuru</a:t>
            </a:r>
            <a:r>
              <a:rPr lang="en-US" sz="28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21</a:t>
            </a:r>
          </a:p>
          <a:p>
            <a:pPr marL="144018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Kisumu		20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5156200" y="2695741"/>
          <a:ext cx="5077777" cy="3958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0295835" y="3230417"/>
          <a:ext cx="4648200" cy="42145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820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               County</a:t>
                      </a:r>
                      <a:endParaRPr lang="en-US" sz="24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Gender (%)</a:t>
                      </a:r>
                      <a:endParaRPr lang="en-US" sz="24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78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B050"/>
                          </a:solidFill>
                          <a:effectLst/>
                        </a:rPr>
                        <a:t>Male</a:t>
                      </a:r>
                      <a:endParaRPr lang="en-US" sz="2400" b="1" dirty="0">
                        <a:solidFill>
                          <a:srgbClr val="00B050"/>
                        </a:solidFill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B050"/>
                          </a:solidFill>
                          <a:effectLst/>
                        </a:rPr>
                        <a:t>Female</a:t>
                      </a:r>
                      <a:endParaRPr lang="en-US" sz="2400" b="1" dirty="0">
                        <a:solidFill>
                          <a:srgbClr val="00B050"/>
                        </a:solidFill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971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Nyeri</a:t>
                      </a:r>
                      <a:endParaRPr lang="en-US" sz="24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65%</a:t>
                      </a:r>
                      <a:endParaRPr lang="en-US" sz="24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35%</a:t>
                      </a:r>
                      <a:endParaRPr lang="en-US" sz="24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971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Kisumu</a:t>
                      </a:r>
                      <a:endParaRPr lang="en-US" sz="24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75%</a:t>
                      </a:r>
                      <a:endParaRPr lang="en-US" sz="24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25%</a:t>
                      </a:r>
                      <a:endParaRPr lang="en-US" sz="24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971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Isiolo</a:t>
                      </a:r>
                      <a:endParaRPr lang="en-US" sz="24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44%</a:t>
                      </a:r>
                      <a:endParaRPr lang="en-US" sz="24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56%</a:t>
                      </a:r>
                      <a:endParaRPr lang="en-US" sz="24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971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FF0000"/>
                          </a:solidFill>
                          <a:effectLst/>
                        </a:rPr>
                        <a:t>Nyandarua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100%</a:t>
                      </a:r>
                      <a:endParaRPr lang="en-US" sz="24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  <a:effectLst/>
                        </a:rPr>
                        <a:t>0%</a:t>
                      </a:r>
                      <a:endParaRPr lang="en-US" sz="2400" b="1" dirty="0">
                        <a:solidFill>
                          <a:srgbClr val="C00000"/>
                        </a:solidFill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971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Nakuru</a:t>
                      </a:r>
                      <a:endParaRPr lang="en-US" sz="24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95%</a:t>
                      </a:r>
                      <a:endParaRPr lang="en-US" sz="24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  <a:effectLst/>
                        </a:rPr>
                        <a:t>5%</a:t>
                      </a:r>
                      <a:endParaRPr lang="en-US" sz="2400" b="1" dirty="0">
                        <a:solidFill>
                          <a:srgbClr val="C00000"/>
                        </a:solidFill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0122592" y="2444913"/>
            <a:ext cx="47872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 algn="ctr">
              <a:spcBef>
                <a:spcPts val="110"/>
              </a:spcBef>
            </a:pPr>
            <a:r>
              <a:rPr lang="en-US" sz="3200" b="1" kern="0" spc="5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 per County</a:t>
            </a:r>
            <a:endParaRPr lang="en-US" sz="3200" b="1" kern="0" dirty="0">
              <a:solidFill>
                <a:srgbClr val="1706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Image result for gender signs male and fema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340" y="6629400"/>
            <a:ext cx="1777520" cy="1777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7397884"/>
            <a:ext cx="1771650" cy="1771650"/>
          </a:xfrm>
          <a:custGeom>
            <a:avLst/>
            <a:gdLst/>
            <a:ahLst/>
            <a:cxnLst/>
            <a:rect l="l" t="t" r="r" b="b"/>
            <a:pathLst>
              <a:path w="1771650" h="1771650">
                <a:moveTo>
                  <a:pt x="0" y="0"/>
                </a:moveTo>
                <a:lnTo>
                  <a:pt x="0" y="1771167"/>
                </a:lnTo>
                <a:lnTo>
                  <a:pt x="1771154" y="1771167"/>
                </a:lnTo>
                <a:lnTo>
                  <a:pt x="0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403451" y="0"/>
            <a:ext cx="1852930" cy="1852930"/>
          </a:xfrm>
          <a:custGeom>
            <a:avLst/>
            <a:gdLst/>
            <a:ahLst/>
            <a:cxnLst/>
            <a:rect l="l" t="t" r="r" b="b"/>
            <a:pathLst>
              <a:path w="1852930" h="1852930">
                <a:moveTo>
                  <a:pt x="1852523" y="0"/>
                </a:moveTo>
                <a:lnTo>
                  <a:pt x="0" y="0"/>
                </a:lnTo>
                <a:lnTo>
                  <a:pt x="1852523" y="1852523"/>
                </a:lnTo>
                <a:lnTo>
                  <a:pt x="1852523" y="0"/>
                </a:lnTo>
                <a:close/>
              </a:path>
            </a:pathLst>
          </a:custGeom>
          <a:solidFill>
            <a:srgbClr val="D6BB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60400" y="926465"/>
            <a:ext cx="1424940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</a:pPr>
            <a:r>
              <a:rPr lang="en-US" sz="400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 by ability</a:t>
            </a:r>
            <a:endParaRPr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1854896"/>
            <a:ext cx="16256000" cy="126304"/>
          </a:xfrm>
          <a:custGeom>
            <a:avLst/>
            <a:gdLst/>
            <a:ahLst/>
            <a:cxnLst/>
            <a:rect l="l" t="t" r="r" b="b"/>
            <a:pathLst>
              <a:path w="13362940" h="142239">
                <a:moveTo>
                  <a:pt x="13362940" y="0"/>
                </a:moveTo>
                <a:lnTo>
                  <a:pt x="0" y="0"/>
                </a:lnTo>
                <a:lnTo>
                  <a:pt x="0" y="142240"/>
                </a:lnTo>
                <a:lnTo>
                  <a:pt x="13362940" y="142240"/>
                </a:lnTo>
                <a:lnTo>
                  <a:pt x="1336294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955800" y="3429000"/>
          <a:ext cx="5638799" cy="5191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70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0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08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440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</a:p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County</a:t>
                      </a:r>
                      <a:endParaRPr lang="en-US" sz="28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Disability status (%)</a:t>
                      </a:r>
                      <a:endParaRPr lang="en-US" sz="28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27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Yes</a:t>
                      </a:r>
                      <a:endParaRPr lang="en-US" sz="28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No</a:t>
                      </a:r>
                      <a:endParaRPr lang="en-US" sz="28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273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Nyeri</a:t>
                      </a:r>
                      <a:endParaRPr lang="en-US" sz="28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15%</a:t>
                      </a:r>
                      <a:endParaRPr lang="en-US" sz="28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85%</a:t>
                      </a:r>
                      <a:endParaRPr lang="en-US" sz="28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790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Kisumu</a:t>
                      </a:r>
                      <a:endParaRPr lang="en-US" sz="28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10%</a:t>
                      </a:r>
                      <a:endParaRPr lang="en-US" sz="28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90%</a:t>
                      </a:r>
                      <a:endParaRPr lang="en-US" sz="28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790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Isiolo</a:t>
                      </a:r>
                      <a:endParaRPr lang="en-US" sz="28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</a:rPr>
                        <a:t>0%</a:t>
                      </a:r>
                      <a:endParaRPr lang="en-US" sz="2800" b="1" dirty="0">
                        <a:solidFill>
                          <a:srgbClr val="FF0000"/>
                        </a:solidFill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100%</a:t>
                      </a:r>
                      <a:endParaRPr lang="en-US" sz="28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790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Nyandarua</a:t>
                      </a:r>
                      <a:endParaRPr lang="en-US" sz="28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16%</a:t>
                      </a:r>
                      <a:endParaRPr lang="en-US" sz="28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84%</a:t>
                      </a:r>
                      <a:endParaRPr lang="en-US" sz="28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790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Nakuru</a:t>
                      </a:r>
                      <a:endParaRPr lang="en-US" sz="280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</a:rPr>
                        <a:t>0%</a:t>
                      </a:r>
                      <a:endParaRPr lang="en-US" sz="2800" b="1" dirty="0">
                        <a:solidFill>
                          <a:srgbClr val="FF0000"/>
                        </a:solidFill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100%</a:t>
                      </a:r>
                      <a:endParaRPr lang="en-US" sz="2800" dirty="0">
                        <a:effectLst/>
                        <a:latin typeface="Calibri" panose="020F0502020204030204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9118600" y="2528199"/>
          <a:ext cx="5943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object 8"/>
          <p:cNvSpPr txBox="1"/>
          <p:nvPr/>
        </p:nvSpPr>
        <p:spPr>
          <a:xfrm>
            <a:off x="812800" y="2570740"/>
            <a:ext cx="6934200" cy="50654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>
              <a:defRPr sz="7050" b="1" i="0">
                <a:solidFill>
                  <a:srgbClr val="146404"/>
                </a:solidFill>
                <a:latin typeface="Palladio Uralic"/>
                <a:ea typeface="+mj-ea"/>
                <a:cs typeface="Palladio Uralic"/>
              </a:defRPr>
            </a:lvl1pPr>
          </a:lstStyle>
          <a:p>
            <a:pPr marL="12700" algn="ctr">
              <a:spcBef>
                <a:spcPts val="110"/>
              </a:spcBef>
            </a:pPr>
            <a:r>
              <a:rPr lang="en-US" sz="3200" kern="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Distribution per County</a:t>
            </a:r>
            <a:endParaRPr lang="en-US" sz="3200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8"/>
          <p:cNvSpPr txBox="1"/>
          <p:nvPr/>
        </p:nvSpPr>
        <p:spPr>
          <a:xfrm>
            <a:off x="8890000" y="2541451"/>
            <a:ext cx="762000" cy="50654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>
              <a:defRPr sz="7050" b="1" i="0">
                <a:solidFill>
                  <a:srgbClr val="146404"/>
                </a:solidFill>
                <a:latin typeface="Palladio Uralic"/>
                <a:ea typeface="+mj-ea"/>
                <a:cs typeface="Palladio Uralic"/>
              </a:defRPr>
            </a:lvl1pPr>
          </a:lstStyle>
          <a:p>
            <a:pPr marL="12700" algn="ctr">
              <a:spcBef>
                <a:spcPts val="110"/>
              </a:spcBef>
            </a:pPr>
            <a:r>
              <a:rPr lang="en-US" sz="3200" kern="0" spc="5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en-US" sz="3200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8"/>
          <p:cNvSpPr txBox="1"/>
          <p:nvPr/>
        </p:nvSpPr>
        <p:spPr>
          <a:xfrm>
            <a:off x="8509000" y="6580051"/>
            <a:ext cx="6934200" cy="50654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>
              <a:defRPr sz="7050" b="1" i="0">
                <a:solidFill>
                  <a:srgbClr val="146404"/>
                </a:solidFill>
                <a:latin typeface="Palladio Uralic"/>
                <a:ea typeface="+mj-ea"/>
                <a:cs typeface="Palladio Uralic"/>
              </a:defRPr>
            </a:lvl1pPr>
          </a:lstStyle>
          <a:p>
            <a:pPr marL="469900" indent="-457200" algn="ctr">
              <a:spcBef>
                <a:spcPts val="110"/>
              </a:spcBef>
              <a:buFont typeface="Wingdings" panose="05000000000000000000" pitchFamily="2" charset="2"/>
              <a:buChar char="ü"/>
            </a:pPr>
            <a:r>
              <a:rPr lang="en-US" sz="3200" b="0" kern="0" spc="5" dirty="0">
                <a:solidFill>
                  <a:srgbClr val="1706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Nine (9)% abled different</a:t>
            </a:r>
            <a:endParaRPr lang="en-US" sz="3200" b="0" kern="0" dirty="0">
              <a:solidFill>
                <a:srgbClr val="1706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5757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930</Words>
  <Application>Microsoft Office PowerPoint</Application>
  <PresentationFormat>Custom</PresentationFormat>
  <Paragraphs>242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Book Antiqua</vt:lpstr>
      <vt:lpstr>Calibri</vt:lpstr>
      <vt:lpstr>Palladio Uralic</vt:lpstr>
      <vt:lpstr>Wingdings</vt:lpstr>
      <vt:lpstr>Office Theme</vt:lpstr>
      <vt:lpstr>PowerPoint Presentation</vt:lpstr>
      <vt:lpstr>Preamble: Kenyan Government Priority Areas</vt:lpstr>
      <vt:lpstr>Cont’</vt:lpstr>
      <vt:lpstr>PowerPoint Presentation</vt:lpstr>
      <vt:lpstr>Goal and objectives of the Workshop</vt:lpstr>
      <vt:lpstr>Training phases</vt:lpstr>
      <vt:lpstr>PowerPoint Presentation</vt:lpstr>
      <vt:lpstr>Number of participants</vt:lpstr>
      <vt:lpstr>Distribution by ability</vt:lpstr>
      <vt:lpstr>Nature of MSMEs</vt:lpstr>
      <vt:lpstr>Training manual</vt:lpstr>
      <vt:lpstr>Training sessions- Phase I (DeKUT)- Theoretical</vt:lpstr>
      <vt:lpstr>Training sessions- Phase II (Rukira VTC)- Leather goods</vt:lpstr>
      <vt:lpstr>Training sessions- Phase III (Rukira VTC)- Footwear</vt:lpstr>
      <vt:lpstr>Conference and Workshop Presentations</vt:lpstr>
      <vt:lpstr>Consortium milestones</vt:lpstr>
      <vt:lpstr>Consortium milestones (Cont’)</vt:lpstr>
      <vt:lpstr>Lessons learned</vt:lpstr>
      <vt:lpstr>NRF-ACTS Monitoring &amp; Evaluation Process</vt:lpstr>
      <vt:lpstr>The Future…</vt:lpstr>
      <vt:lpstr>Consortium members</vt:lpstr>
      <vt:lpstr>Acknowledgements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Design</dc:title>
  <dc:creator>SIX</dc:creator>
  <cp:lastModifiedBy>Dr. Tanui</cp:lastModifiedBy>
  <cp:revision>243</cp:revision>
  <dcterms:created xsi:type="dcterms:W3CDTF">2021-12-02T15:58:00Z</dcterms:created>
  <dcterms:modified xsi:type="dcterms:W3CDTF">2025-11-19T12:47:29Z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2021-12-02T09:00:00Z</vt:filetime>
  </property>
  <property fmtid="{D5CDD505-2E9C-101B-9397-08002B2CF9AE}" pid="3" name="Creator">
    <vt:lpwstr>Adobe Illustrator 24.3 (Windows)</vt:lpwstr>
  </property>
  <property fmtid="{D5CDD505-2E9C-101B-9397-08002B2CF9AE}" pid="4" name="LastSaved">
    <vt:filetime>2021-12-02T09:00:00Z</vt:filetime>
  </property>
  <property fmtid="{D5CDD505-2E9C-101B-9397-08002B2CF9AE}" pid="5" name="ICV">
    <vt:lpwstr>549EA7DD76EC4164BCC61CBB1D598B82_13</vt:lpwstr>
  </property>
  <property fmtid="{D5CDD505-2E9C-101B-9397-08002B2CF9AE}" pid="6" name="KSOProductBuildVer">
    <vt:lpwstr>1033-12.2.0.20326</vt:lpwstr>
  </property>
</Properties>
</file>