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3" r:id="rId2"/>
  </p:sldMasterIdLst>
  <p:notesMasterIdLst>
    <p:notesMasterId r:id="rId9"/>
  </p:notesMasterIdLst>
  <p:sldIdLst>
    <p:sldId id="340" r:id="rId3"/>
    <p:sldId id="394" r:id="rId4"/>
    <p:sldId id="392" r:id="rId5"/>
    <p:sldId id="395" r:id="rId6"/>
    <p:sldId id="396" r:id="rId7"/>
    <p:sldId id="429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87" autoAdjust="0"/>
    <p:restoredTop sz="93963" autoAdjust="0"/>
  </p:normalViewPr>
  <p:slideViewPr>
    <p:cSldViewPr snapToGrid="0">
      <p:cViewPr varScale="1">
        <p:scale>
          <a:sx n="59" d="100"/>
          <a:sy n="59" d="100"/>
        </p:scale>
        <p:origin x="964" y="5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03CB67-80B5-4983-AAB4-E1B9527CD519}" type="datetimeFigureOut">
              <a:rPr lang="en-US" smtClean="0"/>
              <a:t>12/3/2025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4D91F7-047D-45ED-A677-06A45501C88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6015A9-FB09-4DAA-8957-F9D0DCD33AAA}" type="slidenum">
              <a:rPr lang="en-US" smtClean="0">
                <a:solidFill>
                  <a:prstClr val="black"/>
                </a:solidFill>
              </a:rPr>
              <a:t>1</a:t>
            </a:fld>
            <a:endParaRPr 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D30791-5F64-469C-8D79-35880E3B545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t>12/3/2025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888DC-D8E0-4123-9781-6D6E08CB1CD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D30791-5F64-469C-8D79-35880E3B545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t>12/3/2025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888DC-D8E0-4123-9781-6D6E08CB1CD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D30791-5F64-469C-8D79-35880E3B545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t>12/3/2025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888DC-D8E0-4123-9781-6D6E08CB1CD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6197600" y="1600200"/>
            <a:ext cx="5384800" cy="21859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197600" y="3938589"/>
            <a:ext cx="5384800" cy="21875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A3A805-590D-45A3-A896-32691670A6A3}" type="slidenum">
              <a:rPr lang="en-US">
                <a:solidFill>
                  <a:srgbClr val="000000"/>
                </a:solidFill>
              </a:r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09600" y="1600202"/>
            <a:ext cx="5392616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9784" y="1600202"/>
            <a:ext cx="5392616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2B7F3F-1DFC-442E-BEA9-042042B9590D}" type="slidenum">
              <a:rPr lang="en-US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09600" y="1600201"/>
            <a:ext cx="10972800" cy="4525963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C81E6F0-A51C-4965-B447-0C8F6D84095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t>12/3/2025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E88070-9903-437F-B1D0-1E8BCAD77C6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2363"/>
            <a:ext cx="103632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7247DE-551A-4563-9456-8EDE363C515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t>12/3/2025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531B6-5FC0-4D76-8DC7-A3369B91E23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7247DE-551A-4563-9456-8EDE363C515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t>12/3/2025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531B6-5FC0-4D76-8DC7-A3369B91E23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7247DE-551A-4563-9456-8EDE363C515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t>12/3/2025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531B6-5FC0-4D76-8DC7-A3369B91E23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7247DE-551A-4563-9456-8EDE363C515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t>12/3/2025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531B6-5FC0-4D76-8DC7-A3369B91E23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7247DE-551A-4563-9456-8EDE363C515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t>12/3/2025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531B6-5FC0-4D76-8DC7-A3369B91E23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D30791-5F64-469C-8D79-35880E3B545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t>12/3/2025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888DC-D8E0-4123-9781-6D6E08CB1CD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7247DE-551A-4563-9456-8EDE363C515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t>12/3/2025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531B6-5FC0-4D76-8DC7-A3369B91E23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7247DE-551A-4563-9456-8EDE363C515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t>12/3/2025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531B6-5FC0-4D76-8DC7-A3369B91E23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7247DE-551A-4563-9456-8EDE363C515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t>12/3/2025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531B6-5FC0-4D76-8DC7-A3369B91E23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7247DE-551A-4563-9456-8EDE363C515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t>12/3/2025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531B6-5FC0-4D76-8DC7-A3369B91E23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7247DE-551A-4563-9456-8EDE363C515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t>12/3/2025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531B6-5FC0-4D76-8DC7-A3369B91E23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7247DE-551A-4563-9456-8EDE363C515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t>12/3/2025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531B6-5FC0-4D76-8DC7-A3369B91E23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D30791-5F64-469C-8D79-35880E3B545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t>12/3/2025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888DC-D8E0-4123-9781-6D6E08CB1CD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D30791-5F64-469C-8D79-35880E3B545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t>12/3/2025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888DC-D8E0-4123-9781-6D6E08CB1CD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D30791-5F64-469C-8D79-35880E3B545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t>12/3/2025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888DC-D8E0-4123-9781-6D6E08CB1CD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D30791-5F64-469C-8D79-35880E3B545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t>12/3/2025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888DC-D8E0-4123-9781-6D6E08CB1CD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D30791-5F64-469C-8D79-35880E3B545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t>12/3/2025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888DC-D8E0-4123-9781-6D6E08CB1CD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D30791-5F64-469C-8D79-35880E3B545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t>12/3/2025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888DC-D8E0-4123-9781-6D6E08CB1CD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D30791-5F64-469C-8D79-35880E3B545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t>12/3/2025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888DC-D8E0-4123-9781-6D6E08CB1CD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6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D30791-5F64-469C-8D79-35880E3B545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t>12/3/2025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C888DC-D8E0-4123-9781-6D6E08CB1CD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blackWhite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7247DE-551A-4563-9456-8EDE363C515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t>12/3/2025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1531B6-5FC0-4D76-8DC7-A3369B91E23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053104" cy="654608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11" Type="http://schemas.openxmlformats.org/officeDocument/2006/relationships/image" Target="../media/image14.png"/><Relationship Id="rId5" Type="http://schemas.openxmlformats.org/officeDocument/2006/relationships/image" Target="../media/image8.png"/><Relationship Id="rId10" Type="http://schemas.openxmlformats.org/officeDocument/2006/relationships/image" Target="../media/image13.png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0" y="0"/>
            <a:ext cx="9144000" cy="35184"/>
          </a:xfrm>
          <a:prstGeom prst="rect">
            <a:avLst/>
          </a:prstGeom>
          <a:solidFill>
            <a:srgbClr val="00A65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>
              <a:defRPr/>
            </a:pPr>
            <a:endParaRPr lang="en-US" sz="1350" dirty="0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24434" y="4752757"/>
            <a:ext cx="11523187" cy="1510157"/>
          </a:xfrm>
          <a:prstGeom prst="rect">
            <a:avLst/>
          </a:prstGeom>
          <a:solidFill>
            <a:srgbClr val="008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sz="1350" dirty="0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 rot="10800000" flipV="1">
            <a:off x="654426" y="17592"/>
            <a:ext cx="11154928" cy="679160"/>
          </a:xfrm>
          <a:prstGeom prst="rect">
            <a:avLst/>
          </a:prstGeom>
          <a:solidFill>
            <a:srgbClr val="AD765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4000" b="1" dirty="0">
                <a:solidFill>
                  <a:schemeClr val="tx1"/>
                </a:solidFill>
                <a:latin typeface="Comic Sans MS" panose="030F0702030302020204" pitchFamily="66" charset="0"/>
              </a:rPr>
              <a:t>Horticulture Research Centre: </a:t>
            </a:r>
            <a:r>
              <a:rPr lang="en-US" sz="4000" b="1" dirty="0" err="1">
                <a:solidFill>
                  <a:schemeClr val="tx1"/>
                </a:solidFill>
                <a:latin typeface="Comic Sans MS" panose="030F0702030302020204" pitchFamily="66" charset="0"/>
              </a:rPr>
              <a:t>Kibos</a:t>
            </a:r>
            <a:endParaRPr lang="en-US" sz="4000" b="1" dirty="0">
              <a:solidFill>
                <a:schemeClr val="tx1"/>
              </a:solidFill>
              <a:latin typeface="Comic Sans MS" panose="030F0702030302020204" pitchFamily="66" charset="0"/>
            </a:endParaRPr>
          </a:p>
        </p:txBody>
      </p:sp>
      <p:sp>
        <p:nvSpPr>
          <p:cNvPr id="10" name="Content Placeholder 2"/>
          <p:cNvSpPr txBox="1"/>
          <p:nvPr/>
        </p:nvSpPr>
        <p:spPr>
          <a:xfrm>
            <a:off x="654426" y="4119761"/>
            <a:ext cx="11013140" cy="290983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endParaRPr lang="en-GB" sz="4000" dirty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en-GB" sz="3600" dirty="0">
                <a:solidFill>
                  <a:srgbClr val="FFFF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Presentation </a:t>
            </a:r>
            <a:r>
              <a:rPr lang="en-GB" sz="3600">
                <a:solidFill>
                  <a:srgbClr val="FFFF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to NRF on 24</a:t>
            </a:r>
            <a:r>
              <a:rPr lang="en-GB" sz="3600" baseline="30000">
                <a:solidFill>
                  <a:srgbClr val="FFFF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</a:t>
            </a:r>
            <a:r>
              <a:rPr lang="en-GB" sz="3600">
                <a:solidFill>
                  <a:srgbClr val="FFFF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</a:t>
            </a:r>
            <a:r>
              <a:rPr lang="en-GB" sz="3600" dirty="0">
                <a:solidFill>
                  <a:srgbClr val="FFFF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June, 2025 at KALRO HRC </a:t>
            </a:r>
            <a:r>
              <a:rPr lang="en-GB" sz="3600" dirty="0" err="1">
                <a:solidFill>
                  <a:srgbClr val="FFFF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Kibos</a:t>
            </a:r>
            <a:endParaRPr lang="en-GB" sz="3600" dirty="0">
              <a:solidFill>
                <a:srgbClr val="FFFF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 algn="ctr">
              <a:buNone/>
            </a:pPr>
            <a:r>
              <a:rPr lang="en-US" altLang="en-GB" b="1" dirty="0">
                <a:solidFill>
                  <a:srgbClr val="002060"/>
                </a:solidFill>
                <a:highlight>
                  <a:srgbClr val="FFFFFF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Timon K. </a:t>
            </a:r>
            <a:r>
              <a:rPr lang="en-US" altLang="en-GB" b="1" dirty="0" err="1">
                <a:solidFill>
                  <a:srgbClr val="002060"/>
                </a:solidFill>
                <a:highlight>
                  <a:srgbClr val="FFFFFF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Moi</a:t>
            </a:r>
            <a:r>
              <a:rPr lang="en-GB" altLang="en-GB" b="1" dirty="0">
                <a:solidFill>
                  <a:srgbClr val="002060"/>
                </a:solidFill>
                <a:highlight>
                  <a:srgbClr val="FFFFFF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 - </a:t>
            </a:r>
            <a:r>
              <a:rPr lang="en-GB" b="1" dirty="0">
                <a:solidFill>
                  <a:srgbClr val="002060"/>
                </a:solidFill>
                <a:highlight>
                  <a:srgbClr val="FFFFFF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Centre Director</a:t>
            </a:r>
          </a:p>
          <a:p>
            <a:pPr marL="0" indent="0" algn="ctr">
              <a:lnSpc>
                <a:spcPct val="170000"/>
              </a:lnSpc>
              <a:buFont typeface="Arial" panose="020B0604020202020204" pitchFamily="34" charset="0"/>
              <a:buNone/>
              <a:defRPr/>
            </a:pPr>
            <a:endParaRPr lang="en-GB" sz="3600" b="1" dirty="0">
              <a:solidFill>
                <a:prstClr val="black"/>
              </a:solidFill>
              <a:latin typeface="Calibri" panose="020F0502020204030204"/>
            </a:endParaRPr>
          </a:p>
          <a:p>
            <a:pPr marL="0" indent="0" algn="ctr">
              <a:lnSpc>
                <a:spcPct val="170000"/>
              </a:lnSpc>
              <a:buFont typeface="Arial" panose="020B0604020202020204" pitchFamily="34" charset="0"/>
              <a:buNone/>
              <a:defRPr/>
            </a:pPr>
            <a:endParaRPr lang="en-GB" sz="3600" b="1" dirty="0">
              <a:solidFill>
                <a:prstClr val="black"/>
              </a:solidFill>
              <a:latin typeface="Calibri" panose="020F0502020204030204"/>
            </a:endParaRPr>
          </a:p>
          <a:p>
            <a:pPr marL="0" indent="0" algn="ctr">
              <a:lnSpc>
                <a:spcPct val="170000"/>
              </a:lnSpc>
              <a:buFont typeface="Arial" panose="020B0604020202020204" pitchFamily="34" charset="0"/>
              <a:buNone/>
              <a:defRPr/>
            </a:pPr>
            <a:endParaRPr lang="en-GB" sz="3600" b="1" dirty="0">
              <a:solidFill>
                <a:prstClr val="black"/>
              </a:solidFill>
              <a:latin typeface="Calibri" panose="020F0502020204030204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4941560-57E0-B58E-2F04-5A94176D7A07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b="34132"/>
          <a:stretch>
            <a:fillRect/>
          </a:stretch>
        </p:blipFill>
        <p:spPr>
          <a:xfrm>
            <a:off x="2872036" y="1113870"/>
            <a:ext cx="7254147" cy="3586467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2694" y="195052"/>
            <a:ext cx="10919012" cy="867266"/>
          </a:xfrm>
        </p:spPr>
        <p:txBody>
          <a:bodyPr>
            <a:noAutofit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  <a:latin typeface="Berlin Sans FB Demi" panose="020E0802020502020306" pitchFamily="34" charset="0"/>
                <a:ea typeface="Tahoma" panose="020B0604030504040204" pitchFamily="34" charset="0"/>
                <a:cs typeface="Tahoma" panose="020B0604030504040204" pitchFamily="34" charset="0"/>
              </a:rPr>
              <a:t>Rationale/Mandate of the Centre</a:t>
            </a:r>
          </a:p>
        </p:txBody>
      </p:sp>
      <p:sp>
        <p:nvSpPr>
          <p:cNvPr id="3" name="Rectangle 2"/>
          <p:cNvSpPr/>
          <p:nvPr/>
        </p:nvSpPr>
        <p:spPr>
          <a:xfrm>
            <a:off x="611841" y="1101587"/>
            <a:ext cx="11309018" cy="52783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06400" marR="0" lvl="0" indent="-406400" defTabSz="914400" rtl="0" eaLnBrk="1" fontAlgn="base" latinLnBrk="0" hangingPunct="1">
              <a:lnSpc>
                <a:spcPct val="110000"/>
              </a:lnSpc>
              <a:spcBef>
                <a:spcPts val="1200"/>
              </a:spcBef>
              <a:spcAft>
                <a:spcPts val="1200"/>
              </a:spcAft>
              <a:buClrTx/>
              <a:buSzTx/>
              <a:buFontTx/>
              <a:buBlip>
                <a:blip r:embed="rId2"/>
              </a:buBlip>
              <a:defRPr/>
            </a:pPr>
            <a:r>
              <a:rPr kumimoji="0" lang="en-GB" sz="3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Undertake research in all aspects of production, management, postharvest and value addition of Horticultural,</a:t>
            </a:r>
            <a:r>
              <a:rPr kumimoji="0" lang="en-GB" sz="3000" b="0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en-GB" sz="3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Food</a:t>
            </a:r>
            <a:r>
              <a:rPr lang="en-GB" sz="3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en-GB" sz="3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&amp; Industrial crops.</a:t>
            </a:r>
          </a:p>
          <a:p>
            <a:pPr marL="406400" lvl="0" indent="-406400" fontAlgn="base">
              <a:lnSpc>
                <a:spcPct val="110000"/>
              </a:lnSpc>
              <a:spcBef>
                <a:spcPts val="1200"/>
              </a:spcBef>
              <a:spcAft>
                <a:spcPts val="1200"/>
              </a:spcAft>
              <a:buClr>
                <a:srgbClr val="FF0000"/>
              </a:buClr>
              <a:buBlip>
                <a:blip r:embed="rId2"/>
              </a:buBlip>
            </a:pPr>
            <a:r>
              <a:rPr kumimoji="0" lang="en-GB" sz="3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outputs from research activities implemented are to support the national H</a:t>
            </a:r>
            <a:r>
              <a:rPr lang="en-GB" sz="3000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orticultural</a:t>
            </a:r>
            <a:r>
              <a:rPr lang="en-GB" sz="3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Food &amp; Industrial crops </a:t>
            </a:r>
            <a:r>
              <a:rPr kumimoji="0" lang="en-GB" sz="3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industry.</a:t>
            </a:r>
          </a:p>
          <a:p>
            <a:pPr marL="406400" marR="0" lvl="0" indent="-406400" defTabSz="914400" rtl="0" eaLnBrk="1" fontAlgn="base" latinLnBrk="0" hangingPunct="1">
              <a:lnSpc>
                <a:spcPct val="110000"/>
              </a:lnSpc>
              <a:spcBef>
                <a:spcPts val="1200"/>
              </a:spcBef>
              <a:spcAft>
                <a:spcPts val="1200"/>
              </a:spcAft>
              <a:buClr>
                <a:srgbClr val="FF0000"/>
              </a:buClr>
              <a:buSzTx/>
              <a:buFontTx/>
              <a:buBlip>
                <a:blip r:embed="rId2"/>
              </a:buBlip>
              <a:defRPr/>
            </a:pPr>
            <a:r>
              <a:rPr kumimoji="0" lang="en-GB" sz="3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research programmes respond to sector specific value chains in cotton, rice, fruits, vegetables, roots &amp; tubers, millets,  sorghum and other horticultural crops (medicinal plants).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2353" y="261829"/>
            <a:ext cx="10892118" cy="692912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900" b="1" dirty="0">
                <a:solidFill>
                  <a:srgbClr val="FF0000"/>
                </a:solidFill>
                <a:latin typeface="Berlin Sans FB Demi" panose="020E0802020502020306" pitchFamily="34" charset="0"/>
                <a:ea typeface="Tahoma" panose="020B0604030504040204" pitchFamily="34" charset="0"/>
                <a:cs typeface="Tahoma" panose="020B0604030504040204" pitchFamily="34" charset="0"/>
              </a:rPr>
              <a:t>Centre’s</a:t>
            </a:r>
            <a:r>
              <a:rPr lang="en-US" b="1" dirty="0">
                <a:latin typeface="+mn-lt"/>
              </a:rPr>
              <a:t> </a:t>
            </a:r>
            <a:r>
              <a:rPr lang="en-US" sz="4900" b="1" dirty="0">
                <a:solidFill>
                  <a:srgbClr val="FF0000"/>
                </a:solidFill>
                <a:latin typeface="Berlin Sans FB Demi" panose="020E0802020502020306" pitchFamily="34" charset="0"/>
                <a:ea typeface="Tahoma" panose="020B0604030504040204" pitchFamily="34" charset="0"/>
                <a:cs typeface="Tahoma" panose="020B0604030504040204" pitchFamily="34" charset="0"/>
              </a:rPr>
              <a:t>Strategic Direction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4663" y="1123036"/>
            <a:ext cx="11814628" cy="5344458"/>
          </a:xfrm>
        </p:spPr>
        <p:txBody>
          <a:bodyPr>
            <a:noAutofit/>
          </a:bodyPr>
          <a:lstStyle/>
          <a:p>
            <a:pPr marL="0" indent="0" algn="ctr">
              <a:lnSpc>
                <a:spcPct val="80000"/>
              </a:lnSpc>
              <a:buClr>
                <a:srgbClr val="996633"/>
              </a:buClr>
              <a:buNone/>
            </a:pPr>
            <a:r>
              <a:rPr lang="en-US" sz="3600" b="1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Vision: </a:t>
            </a:r>
          </a:p>
          <a:p>
            <a:pPr marL="0" indent="0" algn="ctr">
              <a:lnSpc>
                <a:spcPct val="80000"/>
              </a:lnSpc>
              <a:buClr>
                <a:srgbClr val="996633"/>
              </a:buClr>
              <a:buNone/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Excellence in horticultural, food and industrial crops research towards transformed livelihoods. </a:t>
            </a:r>
            <a:endParaRPr lang="en-US" sz="36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lnSpc>
                <a:spcPct val="80000"/>
              </a:lnSpc>
              <a:buClr>
                <a:srgbClr val="996633"/>
              </a:buClr>
              <a:buNone/>
            </a:pPr>
            <a:endParaRPr lang="en-US" sz="3600" b="1" dirty="0">
              <a:solidFill>
                <a:srgbClr val="0099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lnSpc>
                <a:spcPct val="80000"/>
              </a:lnSpc>
              <a:buClr>
                <a:srgbClr val="996633"/>
              </a:buClr>
              <a:buNone/>
            </a:pPr>
            <a:r>
              <a:rPr lang="en-US" sz="3600" b="1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Mission: </a:t>
            </a:r>
          </a:p>
          <a:p>
            <a:pPr marL="0" indent="0" algn="ctr">
              <a:lnSpc>
                <a:spcPct val="80000"/>
              </a:lnSpc>
              <a:buClr>
                <a:srgbClr val="996633"/>
              </a:buClr>
              <a:buNone/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To conduct horticultural, food and industrial crops research through application of science, technology and innovation to catalyze sustainable growth and development in horticulture, food and industrial crops Product Value Chains.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1306" y="190313"/>
            <a:ext cx="10515600" cy="724087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FF0000"/>
                </a:solidFill>
                <a:latin typeface="Berlin Sans FB Demi" panose="020E0802020502020306" pitchFamily="34" charset="0"/>
                <a:ea typeface="Tahoma" panose="020B0604030504040204" pitchFamily="34" charset="0"/>
                <a:cs typeface="Tahoma" panose="020B0604030504040204" pitchFamily="34" charset="0"/>
              </a:rPr>
              <a:t>Centre’s Key Results Areas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1329" y="914399"/>
            <a:ext cx="11263300" cy="5413829"/>
          </a:xfrm>
        </p:spPr>
        <p:txBody>
          <a:bodyPr>
            <a:noAutofit/>
          </a:bodyPr>
          <a:lstStyle/>
          <a:p>
            <a:pPr marL="406400" indent="-406400" fontAlgn="base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Blip>
                <a:blip r:embed="rId2"/>
              </a:buBlip>
              <a:tabLst>
                <a:tab pos="1546225" algn="l"/>
              </a:tabLst>
            </a:pPr>
            <a:r>
              <a:rPr lang="en-US" sz="2600" b="1" dirty="0">
                <a:latin typeface="Arial" panose="020B0604020202020204" pitchFamily="34" charset="0"/>
                <a:cs typeface="Arial" panose="020B0604020202020204" pitchFamily="34" charset="0"/>
              </a:rPr>
              <a:t>KRA 1: </a:t>
            </a: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Technologies and innovations for horticultural, food and 	industrial products value chains generated </a:t>
            </a:r>
          </a:p>
          <a:p>
            <a:pPr marL="406400" indent="-406400" defTabSz="800100" fontAlgn="base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Blip>
                <a:blip r:embed="rId2"/>
              </a:buBlip>
              <a:tabLst>
                <a:tab pos="1546225" algn="l"/>
              </a:tabLst>
            </a:pPr>
            <a:r>
              <a:rPr lang="en-US" sz="2600" b="1" dirty="0">
                <a:latin typeface="Arial" panose="020B0604020202020204" pitchFamily="34" charset="0"/>
                <a:cs typeface="Arial" panose="020B0604020202020204" pitchFamily="34" charset="0"/>
              </a:rPr>
              <a:t>KRA 2: </a:t>
            </a: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Knowledge, information and technologies on horticultural, </a:t>
            </a:r>
            <a:r>
              <a:rPr lang="en-US" sz="2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food 	and industrial </a:t>
            </a: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value chains collated, stored and shared </a:t>
            </a:r>
          </a:p>
          <a:p>
            <a:pPr marL="406400" indent="-406400" fontAlgn="base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Blip>
                <a:blip r:embed="rId2"/>
              </a:buBlip>
              <a:tabLst>
                <a:tab pos="1546225" algn="l"/>
              </a:tabLst>
            </a:pPr>
            <a:r>
              <a:rPr lang="en-US" sz="2600" b="1" dirty="0">
                <a:latin typeface="Arial" panose="020B0604020202020204" pitchFamily="34" charset="0"/>
                <a:cs typeface="Arial" panose="020B0604020202020204" pitchFamily="34" charset="0"/>
              </a:rPr>
              <a:t>KRA 3: </a:t>
            </a: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Socio-economics information, market and policy options 		supporting horticultural, food and industrial product value chains 	generated and advocated </a:t>
            </a:r>
          </a:p>
          <a:p>
            <a:pPr marL="406400" indent="-406400" algn="just" defTabSz="457200" fontAlgn="base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Blip>
                <a:blip r:embed="rId2"/>
              </a:buBlip>
              <a:tabLst>
                <a:tab pos="1035050" algn="l"/>
                <a:tab pos="1143000" algn="l"/>
                <a:tab pos="1949450" algn="l"/>
              </a:tabLst>
            </a:pPr>
            <a:r>
              <a:rPr lang="en-US" sz="2600" b="1" dirty="0">
                <a:latin typeface="Arial" panose="020B0604020202020204" pitchFamily="34" charset="0"/>
                <a:cs typeface="Arial" panose="020B0604020202020204" pitchFamily="34" charset="0"/>
              </a:rPr>
              <a:t>KRA 4: </a:t>
            </a: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Institutional capacities and resource management strengthened</a:t>
            </a:r>
          </a:p>
          <a:p>
            <a:pPr marL="406400" indent="-406400" defTabSz="400050" fontAlgn="base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Blip>
                <a:blip r:embed="rId2"/>
              </a:buBlip>
            </a:pPr>
            <a:r>
              <a:rPr lang="en-US" sz="2600" b="1" dirty="0">
                <a:latin typeface="Arial" panose="020B0604020202020204" pitchFamily="34" charset="0"/>
                <a:cs typeface="Arial" panose="020B0604020202020204" pitchFamily="34" charset="0"/>
              </a:rPr>
              <a:t>KRA 5: </a:t>
            </a: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Systems for coordination, prioritization and regulation of 						horticultural, food</a:t>
            </a:r>
            <a:r>
              <a:rPr lang="en-US" sz="2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and industrial </a:t>
            </a: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product value chains 							developed and operationalized </a:t>
            </a:r>
          </a:p>
          <a:p>
            <a:pPr marL="406400" indent="-406400" defTabSz="400050" fontAlgn="base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Blip>
                <a:blip r:embed="rId2"/>
              </a:buBlip>
            </a:pPr>
            <a:endParaRPr lang="en-US" sz="2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60359" y="4584533"/>
            <a:ext cx="2237270" cy="16119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7858" y="0"/>
            <a:ext cx="10806953" cy="912346"/>
          </a:xfrm>
        </p:spPr>
        <p:txBody>
          <a:bodyPr>
            <a:normAutofit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  <a:latin typeface="Berlin Sans FB Demi" panose="020E0802020502020306" pitchFamily="34" charset="0"/>
                <a:ea typeface="Tahoma" panose="020B0604030504040204" pitchFamily="34" charset="0"/>
                <a:cs typeface="Tahoma" panose="020B0604030504040204" pitchFamily="34" charset="0"/>
              </a:rPr>
              <a:t>Thematic Research Areas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8868" y="744634"/>
            <a:ext cx="8191500" cy="6323823"/>
          </a:xfrm>
        </p:spPr>
        <p:txBody>
          <a:bodyPr>
            <a:noAutofit/>
          </a:bodyPr>
          <a:lstStyle/>
          <a:p>
            <a:pPr marL="457200" indent="-457200" algn="just" defTabSz="457200" fontAlgn="base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  <a:buClr>
                <a:srgbClr val="FFFFFF"/>
              </a:buClr>
              <a:buBlip>
                <a:blip r:embed="rId3"/>
              </a:buBlip>
              <a:tabLst>
                <a:tab pos="1026795" algn="l"/>
                <a:tab pos="1941195" algn="l"/>
                <a:tab pos="2855595" algn="l"/>
                <a:tab pos="3769995" algn="l"/>
                <a:tab pos="4684395" algn="l"/>
                <a:tab pos="5598795" algn="l"/>
                <a:tab pos="6513195" algn="l"/>
                <a:tab pos="7427595" algn="l"/>
                <a:tab pos="8341995" algn="l"/>
                <a:tab pos="9256395" algn="l"/>
                <a:tab pos="10170795" algn="l"/>
              </a:tabLst>
            </a:pPr>
            <a:r>
              <a:rPr lang="en-US" sz="2400" kern="0" dirty="0">
                <a:latin typeface="Arial" panose="020B0604020202020204"/>
                <a:cs typeface="Arial" panose="020B0604020202020204" pitchFamily="34" charset="0"/>
              </a:rPr>
              <a:t>Cotton </a:t>
            </a:r>
          </a:p>
          <a:p>
            <a:pPr marL="457200" indent="-457200" algn="just" defTabSz="457200" fontAlgn="base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  <a:buClr>
                <a:srgbClr val="FFFFFF"/>
              </a:buClr>
              <a:buBlip>
                <a:blip r:embed="rId3"/>
              </a:buBlip>
              <a:tabLst>
                <a:tab pos="1026795" algn="l"/>
                <a:tab pos="1941195" algn="l"/>
                <a:tab pos="2855595" algn="l"/>
                <a:tab pos="3769995" algn="l"/>
                <a:tab pos="4684395" algn="l"/>
                <a:tab pos="5598795" algn="l"/>
                <a:tab pos="6513195" algn="l"/>
                <a:tab pos="7427595" algn="l"/>
                <a:tab pos="8341995" algn="l"/>
                <a:tab pos="9256395" algn="l"/>
                <a:tab pos="10170795" algn="l"/>
              </a:tabLst>
            </a:pPr>
            <a:r>
              <a:rPr lang="en-US" sz="2400" kern="0" dirty="0">
                <a:latin typeface="Arial" panose="020B0604020202020204"/>
                <a:cs typeface="Arial" panose="020B0604020202020204" pitchFamily="34" charset="0"/>
              </a:rPr>
              <a:t>Rice </a:t>
            </a:r>
          </a:p>
          <a:p>
            <a:pPr marL="457200" indent="-457200" algn="just" defTabSz="457200" fontAlgn="base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  <a:buClr>
                <a:srgbClr val="FFFFFF"/>
              </a:buClr>
              <a:buBlip>
                <a:blip r:embed="rId3"/>
              </a:buBlip>
              <a:tabLst>
                <a:tab pos="1026795" algn="l"/>
                <a:tab pos="1941195" algn="l"/>
                <a:tab pos="2855595" algn="l"/>
                <a:tab pos="3769995" algn="l"/>
                <a:tab pos="4684395" algn="l"/>
                <a:tab pos="5598795" algn="l"/>
                <a:tab pos="6513195" algn="l"/>
                <a:tab pos="7427595" algn="l"/>
                <a:tab pos="8341995" algn="l"/>
                <a:tab pos="9256395" algn="l"/>
                <a:tab pos="10170795" algn="l"/>
              </a:tabLst>
            </a:pPr>
            <a:r>
              <a:rPr lang="en-US" sz="2400" kern="0" dirty="0">
                <a:latin typeface="Arial" panose="020B0604020202020204"/>
                <a:cs typeface="Arial" panose="020B0604020202020204" pitchFamily="34" charset="0"/>
              </a:rPr>
              <a:t>Millets</a:t>
            </a:r>
          </a:p>
          <a:p>
            <a:pPr marL="457200" lvl="0" indent="-457200" algn="just" defTabSz="457200" fontAlgn="base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  <a:buClr>
                <a:srgbClr val="FFFFFF"/>
              </a:buClr>
              <a:buBlip>
                <a:blip r:embed="rId3"/>
              </a:buBlip>
              <a:tabLst>
                <a:tab pos="1026795" algn="l"/>
                <a:tab pos="1941195" algn="l"/>
                <a:tab pos="2855595" algn="l"/>
                <a:tab pos="3769995" algn="l"/>
                <a:tab pos="4684395" algn="l"/>
                <a:tab pos="5598795" algn="l"/>
                <a:tab pos="6513195" algn="l"/>
                <a:tab pos="7427595" algn="l"/>
                <a:tab pos="8341995" algn="l"/>
                <a:tab pos="9256395" algn="l"/>
                <a:tab pos="10170795" algn="l"/>
              </a:tabLst>
            </a:pPr>
            <a:r>
              <a:rPr lang="en-US" sz="2400" kern="0" dirty="0">
                <a:latin typeface="Arial" panose="020B0604020202020204"/>
                <a:cs typeface="Arial" panose="020B0604020202020204" pitchFamily="34" charset="0"/>
              </a:rPr>
              <a:t>Sorghum </a:t>
            </a:r>
            <a:endParaRPr lang="en-US" sz="2400" kern="0" dirty="0">
              <a:solidFill>
                <a:prstClr val="black"/>
              </a:solidFill>
              <a:latin typeface="Arial" panose="020B0604020202020204"/>
              <a:cs typeface="Arial" panose="020B0604020202020204" pitchFamily="34" charset="0"/>
            </a:endParaRPr>
          </a:p>
          <a:p>
            <a:pPr marL="457200" indent="-457200" algn="just" defTabSz="457200" fontAlgn="base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  <a:buClr>
                <a:srgbClr val="FFFFFF"/>
              </a:buClr>
              <a:buBlip>
                <a:blip r:embed="rId3"/>
              </a:buBlip>
              <a:tabLst>
                <a:tab pos="1026795" algn="l"/>
                <a:tab pos="1941195" algn="l"/>
                <a:tab pos="2855595" algn="l"/>
                <a:tab pos="3769995" algn="l"/>
                <a:tab pos="4684395" algn="l"/>
                <a:tab pos="5598795" algn="l"/>
                <a:tab pos="6513195" algn="l"/>
                <a:tab pos="7427595" algn="l"/>
                <a:tab pos="8341995" algn="l"/>
                <a:tab pos="9256395" algn="l"/>
                <a:tab pos="10170795" algn="l"/>
              </a:tabLst>
            </a:pPr>
            <a:r>
              <a:rPr lang="en-US" sz="2400" kern="0" dirty="0">
                <a:latin typeface="Arial" panose="020B0604020202020204"/>
                <a:cs typeface="Arial" panose="020B0604020202020204" pitchFamily="34" charset="0"/>
              </a:rPr>
              <a:t>Maize</a:t>
            </a:r>
          </a:p>
          <a:p>
            <a:pPr marL="457200" indent="-457200" algn="just" defTabSz="457200" fontAlgn="base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  <a:buClr>
                <a:srgbClr val="FFFFFF"/>
              </a:buClr>
              <a:buBlip>
                <a:blip r:embed="rId3"/>
              </a:buBlip>
              <a:tabLst>
                <a:tab pos="1026795" algn="l"/>
                <a:tab pos="1941195" algn="l"/>
                <a:tab pos="2855595" algn="l"/>
                <a:tab pos="3769995" algn="l"/>
                <a:tab pos="4684395" algn="l"/>
                <a:tab pos="5598795" algn="l"/>
                <a:tab pos="6513195" algn="l"/>
                <a:tab pos="7427595" algn="l"/>
                <a:tab pos="8341995" algn="l"/>
                <a:tab pos="9256395" algn="l"/>
                <a:tab pos="10170795" algn="l"/>
              </a:tabLst>
            </a:pPr>
            <a:r>
              <a:rPr lang="en-US" sz="2400" kern="0" dirty="0">
                <a:latin typeface="Arial" panose="020B0604020202020204"/>
                <a:cs typeface="Arial" panose="020B0604020202020204" pitchFamily="34" charset="0"/>
              </a:rPr>
              <a:t>Vegetables &amp; Fruits </a:t>
            </a:r>
          </a:p>
          <a:p>
            <a:pPr marL="457200" indent="-457200" algn="just" defTabSz="457200" fontAlgn="base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  <a:buClr>
                <a:srgbClr val="FFFFFF"/>
              </a:buClr>
              <a:buBlip>
                <a:blip r:embed="rId3"/>
              </a:buBlip>
              <a:tabLst>
                <a:tab pos="1026795" algn="l"/>
                <a:tab pos="1941195" algn="l"/>
                <a:tab pos="2855595" algn="l"/>
                <a:tab pos="3769995" algn="l"/>
                <a:tab pos="4684395" algn="l"/>
                <a:tab pos="5598795" algn="l"/>
                <a:tab pos="6513195" algn="l"/>
                <a:tab pos="7427595" algn="l"/>
                <a:tab pos="8341995" algn="l"/>
                <a:tab pos="9256395" algn="l"/>
                <a:tab pos="10170795" algn="l"/>
              </a:tabLst>
            </a:pPr>
            <a:r>
              <a:rPr lang="en-US" sz="2400" kern="0" dirty="0">
                <a:latin typeface="Arial" panose="020B0604020202020204"/>
                <a:cs typeface="Arial" panose="020B0604020202020204" pitchFamily="34" charset="0"/>
              </a:rPr>
              <a:t>Roots &amp; Tubers</a:t>
            </a:r>
          </a:p>
          <a:p>
            <a:pPr marL="457200" indent="-457200" algn="just" defTabSz="457200" fontAlgn="base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  <a:buClr>
                <a:srgbClr val="FFFFFF"/>
              </a:buClr>
              <a:buBlip>
                <a:blip r:embed="rId3"/>
              </a:buBlip>
              <a:tabLst>
                <a:tab pos="1026795" algn="l"/>
                <a:tab pos="1941195" algn="l"/>
                <a:tab pos="2855595" algn="l"/>
                <a:tab pos="3769995" algn="l"/>
                <a:tab pos="4684395" algn="l"/>
                <a:tab pos="5598795" algn="l"/>
                <a:tab pos="6513195" algn="l"/>
                <a:tab pos="7427595" algn="l"/>
                <a:tab pos="8341995" algn="l"/>
                <a:tab pos="9256395" algn="l"/>
                <a:tab pos="10170795" algn="l"/>
              </a:tabLst>
            </a:pPr>
            <a:r>
              <a:rPr lang="en-US" sz="2400" kern="0" dirty="0">
                <a:latin typeface="Arial" panose="020B0604020202020204"/>
                <a:cs typeface="Arial" panose="020B0604020202020204" pitchFamily="34" charset="0"/>
              </a:rPr>
              <a:t>Crop Improvement and Health         </a:t>
            </a:r>
          </a:p>
          <a:p>
            <a:pPr marL="457200" indent="-457200" algn="just" defTabSz="457200" fontAlgn="base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  <a:buClr>
                <a:srgbClr val="FFFFFF"/>
              </a:buClr>
              <a:buBlip>
                <a:blip r:embed="rId3"/>
              </a:buBlip>
              <a:tabLst>
                <a:tab pos="1026795" algn="l"/>
                <a:tab pos="1941195" algn="l"/>
                <a:tab pos="2855595" algn="l"/>
                <a:tab pos="3769995" algn="l"/>
                <a:tab pos="4684395" algn="l"/>
                <a:tab pos="5598795" algn="l"/>
                <a:tab pos="6513195" algn="l"/>
                <a:tab pos="7427595" algn="l"/>
                <a:tab pos="8341995" algn="l"/>
                <a:tab pos="9256395" algn="l"/>
                <a:tab pos="10170795" algn="l"/>
              </a:tabLst>
            </a:pPr>
            <a:r>
              <a:rPr lang="en-US" sz="2400" kern="0" dirty="0">
                <a:latin typeface="Arial" panose="020B0604020202020204"/>
                <a:cs typeface="Arial" panose="020B0604020202020204" pitchFamily="34" charset="0"/>
              </a:rPr>
              <a:t>Postharvest/Value addition</a:t>
            </a:r>
          </a:p>
          <a:p>
            <a:pPr marL="457200" indent="-457200" algn="just" defTabSz="457200" fontAlgn="base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  <a:buClr>
                <a:srgbClr val="FFFFFF"/>
              </a:buClr>
              <a:buBlip>
                <a:blip r:embed="rId3"/>
              </a:buBlip>
              <a:tabLst>
                <a:tab pos="1026795" algn="l"/>
                <a:tab pos="1941195" algn="l"/>
                <a:tab pos="2855595" algn="l"/>
                <a:tab pos="3769995" algn="l"/>
                <a:tab pos="4684395" algn="l"/>
                <a:tab pos="5598795" algn="l"/>
                <a:tab pos="6513195" algn="l"/>
                <a:tab pos="7427595" algn="l"/>
                <a:tab pos="8341995" algn="l"/>
                <a:tab pos="9256395" algn="l"/>
                <a:tab pos="10170795" algn="l"/>
              </a:tabLst>
            </a:pPr>
            <a:r>
              <a:rPr lang="en-US" sz="2400" kern="0" dirty="0">
                <a:latin typeface="Arial" panose="020B0604020202020204"/>
                <a:cs typeface="Arial" panose="020B0604020202020204" pitchFamily="34" charset="0"/>
              </a:rPr>
              <a:t>Socio-Economics &amp; Applied Statistics</a:t>
            </a:r>
          </a:p>
          <a:p>
            <a:pPr marL="457200" indent="-457200" algn="just" defTabSz="457200" fontAlgn="base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  <a:buClr>
                <a:srgbClr val="FFFFFF"/>
              </a:buClr>
              <a:buBlip>
                <a:blip r:embed="rId3"/>
              </a:buBlip>
              <a:tabLst>
                <a:tab pos="1026795" algn="l"/>
                <a:tab pos="1941195" algn="l"/>
                <a:tab pos="2855595" algn="l"/>
                <a:tab pos="3769995" algn="l"/>
                <a:tab pos="4684395" algn="l"/>
                <a:tab pos="5598795" algn="l"/>
                <a:tab pos="6513195" algn="l"/>
                <a:tab pos="7427595" algn="l"/>
                <a:tab pos="8341995" algn="l"/>
                <a:tab pos="9256395" algn="l"/>
                <a:tab pos="10170795" algn="l"/>
              </a:tabLst>
            </a:pPr>
            <a:r>
              <a:rPr lang="en-US" sz="2400" kern="0" dirty="0">
                <a:latin typeface="Arial" panose="020B0604020202020204"/>
                <a:cs typeface="Arial" panose="020B0604020202020204" pitchFamily="34" charset="0"/>
              </a:rPr>
              <a:t>Natural Resource Management</a:t>
            </a: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8113" y="2662304"/>
            <a:ext cx="2241431" cy="15694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76577" y="744634"/>
            <a:ext cx="2887628" cy="1719510"/>
          </a:xfrm>
          <a:prstGeom prst="rect">
            <a:avLst/>
          </a:prstGeom>
        </p:spPr>
      </p:pic>
      <p:pic>
        <p:nvPicPr>
          <p:cNvPr id="20" name="Picture 19" descr="C:\Users\kalro.kibos\Downloads\IMG-20220330-WA0000 (1).jp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4978" y="651772"/>
            <a:ext cx="2598057" cy="1878017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Picture 20" descr="C:\Users\kalro.kibos\Downloads\IMG-20220628-WA0034.jp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7281" y="4279747"/>
            <a:ext cx="2237372" cy="1985597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Picture 21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88"/>
          <a:stretch>
            <a:fillRect/>
          </a:stretch>
        </p:blipFill>
        <p:spPr bwMode="auto">
          <a:xfrm>
            <a:off x="10319656" y="4531372"/>
            <a:ext cx="1872987" cy="1611988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83DE8919-4F9C-DE7D-D6AA-7CF8335807F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917316" y="2596659"/>
            <a:ext cx="2176461" cy="188382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42C6547-E964-E088-BE0B-B8A19875ED30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563777" y="744634"/>
            <a:ext cx="2546196" cy="171950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67EFE6E-8DB5-B9B0-079E-BA67D852CAC6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332848" y="2622651"/>
            <a:ext cx="2473720" cy="1857835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770" name="Rectangle 2"/>
          <p:cNvSpPr>
            <a:spLocks noGrp="1" noChangeArrowheads="1"/>
          </p:cNvSpPr>
          <p:nvPr>
            <p:ph type="title"/>
          </p:nvPr>
        </p:nvSpPr>
        <p:spPr>
          <a:xfrm>
            <a:off x="665922" y="2617133"/>
            <a:ext cx="10416208" cy="1428750"/>
          </a:xfrm>
        </p:spPr>
        <p:txBody>
          <a:bodyPr>
            <a:noAutofit/>
          </a:bodyPr>
          <a:lstStyle/>
          <a:p>
            <a:pPr algn="ctr">
              <a:buClr>
                <a:srgbClr val="996633"/>
              </a:buClr>
              <a:buSzTx/>
              <a:defRPr/>
            </a:pPr>
            <a:r>
              <a:rPr lang="en-US" sz="50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 Antiqua" panose="02040602050305030304" pitchFamily="18" charset="0"/>
              </a:rPr>
              <a:t>Thank You</a:t>
            </a:r>
          </a:p>
        </p:txBody>
      </p:sp>
      <p:sp>
        <p:nvSpPr>
          <p:cNvPr id="33795" name="Oval 3"/>
          <p:cNvSpPr>
            <a:spLocks noChangeArrowheads="1"/>
          </p:cNvSpPr>
          <p:nvPr/>
        </p:nvSpPr>
        <p:spPr bwMode="auto">
          <a:xfrm>
            <a:off x="1102659" y="968188"/>
            <a:ext cx="10085293" cy="4726641"/>
          </a:xfrm>
          <a:prstGeom prst="ellipse">
            <a:avLst/>
          </a:prstGeom>
          <a:noFill/>
          <a:ln w="9525">
            <a:solidFill>
              <a:srgbClr val="993300"/>
            </a:solidFill>
            <a:round/>
          </a:ln>
          <a:scene3d>
            <a:camera prst="legacyObliqueTopLeft"/>
            <a:lightRig rig="legacyFlat3" dir="t"/>
          </a:scene3d>
          <a:sp3d extrusionH="430200" prstMaterial="legacyMatte">
            <a:bevelT w="13500" h="13500" prst="angle"/>
            <a:bevelB w="13500" h="13500" prst="angle"/>
            <a:extrusionClr>
              <a:srgbClr val="993300"/>
            </a:extrusionClr>
            <a:contourClr>
              <a:srgbClr val="99330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>
            <a:flatTx/>
          </a:bodyPr>
          <a:lstStyle>
            <a:lvl1pPr algn="ctr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ctr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ctr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ctr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ctr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sz="135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5514131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3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7791</TotalTime>
  <Words>302</Words>
  <Application>Microsoft Office PowerPoint</Application>
  <PresentationFormat>Widescreen</PresentationFormat>
  <Paragraphs>35</Paragraphs>
  <Slides>6</Slides>
  <Notes>1</Notes>
  <HiddenSlides>2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16" baseType="lpstr">
      <vt:lpstr>Arial</vt:lpstr>
      <vt:lpstr>Berlin Sans FB Demi</vt:lpstr>
      <vt:lpstr>Book Antiqua</vt:lpstr>
      <vt:lpstr>Calibri</vt:lpstr>
      <vt:lpstr>Calibri Light</vt:lpstr>
      <vt:lpstr>Comic Sans MS</vt:lpstr>
      <vt:lpstr>Tahoma</vt:lpstr>
      <vt:lpstr>Times New Roman</vt:lpstr>
      <vt:lpstr>1_Office Theme</vt:lpstr>
      <vt:lpstr>3_Office Theme</vt:lpstr>
      <vt:lpstr>PowerPoint Presentation</vt:lpstr>
      <vt:lpstr>Rationale/Mandate of the Centre</vt:lpstr>
      <vt:lpstr>Centre’s Strategic Direction</vt:lpstr>
      <vt:lpstr>Centre’s Key Results Areas</vt:lpstr>
      <vt:lpstr>Thematic Research Areas</vt:lpstr>
      <vt:lpstr>Thank You</vt:lpstr>
    </vt:vector>
  </TitlesOfParts>
  <Company>Hewlett-Packard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Anne W. Kimani</dc:creator>
  <cp:lastModifiedBy>Peter Musembi</cp:lastModifiedBy>
  <cp:revision>419</cp:revision>
  <dcterms:created xsi:type="dcterms:W3CDTF">2019-06-19T12:46:00Z</dcterms:created>
  <dcterms:modified xsi:type="dcterms:W3CDTF">2025-12-03T07:43:23Z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117C551C8A4E4F87A856AFCDEBC7C61B_13</vt:lpwstr>
  </property>
  <property fmtid="{D5CDD505-2E9C-101B-9397-08002B2CF9AE}" pid="3" name="KSOProductBuildVer">
    <vt:lpwstr>1033-12.2.0.16731</vt:lpwstr>
  </property>
</Properties>
</file>