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2"/>
  </p:notesMasterIdLst>
  <p:sldIdLst>
    <p:sldId id="256" r:id="rId2"/>
    <p:sldId id="578" r:id="rId3"/>
    <p:sldId id="581" r:id="rId4"/>
    <p:sldId id="607" r:id="rId5"/>
    <p:sldId id="569" r:id="rId6"/>
    <p:sldId id="552" r:id="rId7"/>
    <p:sldId id="582" r:id="rId8"/>
    <p:sldId id="580" r:id="rId9"/>
    <p:sldId id="585" r:id="rId10"/>
    <p:sldId id="586" r:id="rId11"/>
    <p:sldId id="587" r:id="rId12"/>
    <p:sldId id="304" r:id="rId13"/>
    <p:sldId id="594" r:id="rId14"/>
    <p:sldId id="595" r:id="rId15"/>
    <p:sldId id="596" r:id="rId16"/>
    <p:sldId id="588" r:id="rId17"/>
    <p:sldId id="589" r:id="rId18"/>
    <p:sldId id="590" r:id="rId19"/>
    <p:sldId id="591" r:id="rId20"/>
    <p:sldId id="592" r:id="rId21"/>
    <p:sldId id="593" r:id="rId22"/>
    <p:sldId id="584" r:id="rId23"/>
    <p:sldId id="583" r:id="rId24"/>
    <p:sldId id="609" r:id="rId25"/>
    <p:sldId id="606" r:id="rId26"/>
    <p:sldId id="608" r:id="rId27"/>
    <p:sldId id="284" r:id="rId28"/>
    <p:sldId id="478" r:id="rId29"/>
    <p:sldId id="598" r:id="rId30"/>
    <p:sldId id="300" r:id="rId31"/>
  </p:sldIdLst>
  <p:sldSz cx="9144000" cy="6858000" type="screen4x3"/>
  <p:notesSz cx="9309100" cy="6954838"/>
  <p:defaultTextStyle>
    <a:defPPr>
      <a:defRPr lang="en-US"/>
    </a:defPPr>
    <a:lvl1pPr marL="0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1pPr>
    <a:lvl2pPr marL="207432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2pPr>
    <a:lvl3pPr marL="414863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3pPr>
    <a:lvl4pPr marL="622295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4pPr>
    <a:lvl5pPr marL="829727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5pPr>
    <a:lvl6pPr marL="1037158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6pPr>
    <a:lvl7pPr marL="1244590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7pPr>
    <a:lvl8pPr marL="1452021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8pPr>
    <a:lvl9pPr marL="1659453" algn="l" defTabSz="414863" rtl="0" eaLnBrk="1" latinLnBrk="0" hangingPunct="1">
      <a:defRPr sz="8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AAC56F-1B87-47F7-8801-05911C40C546}">
          <p14:sldIdLst>
            <p14:sldId id="256"/>
            <p14:sldId id="578"/>
            <p14:sldId id="581"/>
            <p14:sldId id="607"/>
            <p14:sldId id="569"/>
            <p14:sldId id="552"/>
            <p14:sldId id="582"/>
            <p14:sldId id="580"/>
            <p14:sldId id="585"/>
            <p14:sldId id="586"/>
            <p14:sldId id="587"/>
            <p14:sldId id="304"/>
            <p14:sldId id="594"/>
            <p14:sldId id="595"/>
            <p14:sldId id="596"/>
            <p14:sldId id="588"/>
            <p14:sldId id="589"/>
            <p14:sldId id="590"/>
            <p14:sldId id="591"/>
            <p14:sldId id="592"/>
            <p14:sldId id="593"/>
            <p14:sldId id="584"/>
            <p14:sldId id="583"/>
            <p14:sldId id="609"/>
            <p14:sldId id="606"/>
            <p14:sldId id="608"/>
            <p14:sldId id="284"/>
            <p14:sldId id="478"/>
            <p14:sldId id="598"/>
            <p14:sldId id="3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59" d="100"/>
          <a:sy n="59" d="100"/>
        </p:scale>
        <p:origin x="1524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243A41-3AC2-404A-8EA8-BA7D7F5A522B}" type="doc">
      <dgm:prSet loTypeId="urn:microsoft.com/office/officeart/2011/layout/HexagonRadial#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52760EE3-9740-4DED-8EC2-E0D7A0A5C99E}">
      <dgm:prSet phldrT="[Text]" custT="1"/>
      <dgm:spPr/>
      <dgm:t>
        <a:bodyPr/>
        <a:lstStyle/>
        <a:p>
          <a:r>
            <a:rPr lang="en-GB" sz="1600" b="1" noProof="0" dirty="0"/>
            <a:t>Low adoption of developed technologies </a:t>
          </a:r>
        </a:p>
      </dgm:t>
    </dgm:pt>
    <dgm:pt modelId="{9467A0C6-BE4B-451F-91BC-1187D4309873}" type="parTrans" cxnId="{07CA4F5A-6784-4169-82A8-58D14A7D0B81}">
      <dgm:prSet/>
      <dgm:spPr/>
      <dgm:t>
        <a:bodyPr/>
        <a:lstStyle/>
        <a:p>
          <a:endParaRPr lang="en-GB" sz="2000" noProof="0" dirty="0"/>
        </a:p>
      </dgm:t>
    </dgm:pt>
    <dgm:pt modelId="{201C49FA-3A5B-409C-9BEE-A62E8A6F24EA}" type="sibTrans" cxnId="{07CA4F5A-6784-4169-82A8-58D14A7D0B81}">
      <dgm:prSet/>
      <dgm:spPr/>
      <dgm:t>
        <a:bodyPr/>
        <a:lstStyle/>
        <a:p>
          <a:endParaRPr lang="en-GB" sz="2000" noProof="0" dirty="0"/>
        </a:p>
      </dgm:t>
    </dgm:pt>
    <dgm:pt modelId="{C9F39E70-197B-4043-A84E-6A581DBF15F3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Negative Mindset</a:t>
          </a:r>
        </a:p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&amp;</a:t>
          </a:r>
        </a:p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Ignorance</a:t>
          </a:r>
        </a:p>
      </dgm:t>
    </dgm:pt>
    <dgm:pt modelId="{7574D33E-D5DF-4CD0-ACE0-6F856A3B5ACF}" type="parTrans" cxnId="{1B2A619A-C171-4684-9B5F-21345A71EB01}">
      <dgm:prSet/>
      <dgm:spPr/>
      <dgm:t>
        <a:bodyPr/>
        <a:lstStyle/>
        <a:p>
          <a:endParaRPr lang="en-GB" sz="2000" noProof="0" dirty="0"/>
        </a:p>
      </dgm:t>
    </dgm:pt>
    <dgm:pt modelId="{557EBA08-5C0C-4C18-BA27-2B40F462BD96}" type="sibTrans" cxnId="{1B2A619A-C171-4684-9B5F-21345A71EB01}">
      <dgm:prSet/>
      <dgm:spPr/>
      <dgm:t>
        <a:bodyPr/>
        <a:lstStyle/>
        <a:p>
          <a:endParaRPr lang="en-GB" sz="2000" noProof="0" dirty="0"/>
        </a:p>
      </dgm:t>
    </dgm:pt>
    <dgm:pt modelId="{147C34DE-D181-4A3C-9528-0E71411EE9FC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Need to simplify and communicate effectively</a:t>
          </a:r>
        </a:p>
      </dgm:t>
    </dgm:pt>
    <dgm:pt modelId="{BB3EC1D7-8271-4054-9377-905A8CC0E15A}" type="parTrans" cxnId="{0BAE12D8-20C0-4045-B30D-856175463C35}">
      <dgm:prSet/>
      <dgm:spPr/>
      <dgm:t>
        <a:bodyPr/>
        <a:lstStyle/>
        <a:p>
          <a:endParaRPr lang="en-GB" sz="2000" noProof="0" dirty="0"/>
        </a:p>
      </dgm:t>
    </dgm:pt>
    <dgm:pt modelId="{37CE65DE-2506-4888-9CE5-82B2B6094850}" type="sibTrans" cxnId="{0BAE12D8-20C0-4045-B30D-856175463C35}">
      <dgm:prSet/>
      <dgm:spPr/>
      <dgm:t>
        <a:bodyPr/>
        <a:lstStyle/>
        <a:p>
          <a:endParaRPr lang="en-GB" sz="2000" noProof="0" dirty="0"/>
        </a:p>
      </dgm:t>
    </dgm:pt>
    <dgm:pt modelId="{C57BC2AE-3529-4D2A-8F6E-7677385DC9E4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Demand for </a:t>
          </a:r>
          <a:r>
            <a:rPr lang="en-GB" sz="1400" b="1" noProof="0" dirty="0" err="1">
              <a:latin typeface="Arial" pitchFamily="34" charset="0"/>
              <a:cs typeface="Arial" pitchFamily="34" charset="0"/>
            </a:rPr>
            <a:t>AiVs</a:t>
          </a:r>
          <a:r>
            <a:rPr lang="en-GB" sz="1400" b="1" noProof="0" dirty="0">
              <a:latin typeface="Arial" pitchFamily="34" charset="0"/>
              <a:cs typeface="Arial" pitchFamily="34" charset="0"/>
            </a:rPr>
            <a:t>  in the domestic &amp; Export market</a:t>
          </a:r>
        </a:p>
      </dgm:t>
    </dgm:pt>
    <dgm:pt modelId="{5562CB84-A232-494F-AF7E-BB453989C7E4}" type="parTrans" cxnId="{C1EB20D8-8837-47D6-9A52-4C152C8AB5BA}">
      <dgm:prSet/>
      <dgm:spPr/>
      <dgm:t>
        <a:bodyPr/>
        <a:lstStyle/>
        <a:p>
          <a:endParaRPr lang="en-GB" sz="2000" noProof="0" dirty="0"/>
        </a:p>
      </dgm:t>
    </dgm:pt>
    <dgm:pt modelId="{F15D76BD-F660-4623-84DD-8EFD70CE27D9}" type="sibTrans" cxnId="{C1EB20D8-8837-47D6-9A52-4C152C8AB5BA}">
      <dgm:prSet/>
      <dgm:spPr/>
      <dgm:t>
        <a:bodyPr/>
        <a:lstStyle/>
        <a:p>
          <a:endParaRPr lang="en-GB" sz="2000" noProof="0" dirty="0"/>
        </a:p>
      </dgm:t>
    </dgm:pt>
    <dgm:pt modelId="{FB2C5C74-E12A-4CD5-95DB-CB81B9103B3F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High farmer expectations</a:t>
          </a:r>
        </a:p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Mathematical errors in the approve budget </a:t>
          </a:r>
        </a:p>
      </dgm:t>
    </dgm:pt>
    <dgm:pt modelId="{0018EE55-36B2-42D8-A8EA-FB1D4A0129B9}" type="parTrans" cxnId="{9344C854-1D6A-473D-BEF8-E95CB9B9343D}">
      <dgm:prSet/>
      <dgm:spPr/>
      <dgm:t>
        <a:bodyPr/>
        <a:lstStyle/>
        <a:p>
          <a:endParaRPr lang="en-GB" sz="2000" noProof="0" dirty="0"/>
        </a:p>
      </dgm:t>
    </dgm:pt>
    <dgm:pt modelId="{A5B28C9D-3B89-4521-9CF3-1D3C086E9DE1}" type="sibTrans" cxnId="{9344C854-1D6A-473D-BEF8-E95CB9B9343D}">
      <dgm:prSet/>
      <dgm:spPr/>
      <dgm:t>
        <a:bodyPr/>
        <a:lstStyle/>
        <a:p>
          <a:endParaRPr lang="en-GB" sz="2000" noProof="0" dirty="0"/>
        </a:p>
      </dgm:t>
    </dgm:pt>
    <dgm:pt modelId="{70E71D30-B620-4D83-9E1F-7D518DA754F7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Public and private sector disparities</a:t>
          </a:r>
        </a:p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Finance and procurement procedures</a:t>
          </a:r>
        </a:p>
      </dgm:t>
    </dgm:pt>
    <dgm:pt modelId="{6E71BE95-8236-4002-9FDD-A0141689C543}" type="parTrans" cxnId="{D791F774-751E-4E5F-89D0-E3E777ECB79E}">
      <dgm:prSet/>
      <dgm:spPr/>
      <dgm:t>
        <a:bodyPr/>
        <a:lstStyle/>
        <a:p>
          <a:endParaRPr lang="en-GB" sz="2000" noProof="0" dirty="0"/>
        </a:p>
      </dgm:t>
    </dgm:pt>
    <dgm:pt modelId="{D3736F89-A742-49ED-AAC6-74BF8FD9EB0A}" type="sibTrans" cxnId="{D791F774-751E-4E5F-89D0-E3E777ECB79E}">
      <dgm:prSet/>
      <dgm:spPr/>
      <dgm:t>
        <a:bodyPr/>
        <a:lstStyle/>
        <a:p>
          <a:endParaRPr lang="en-GB" sz="2000" noProof="0" dirty="0"/>
        </a:p>
      </dgm:t>
    </dgm:pt>
    <dgm:pt modelId="{E73AC285-6857-47E4-810F-B4F506C20187}">
      <dgm:prSet phldrT="[Text]" custT="1"/>
      <dgm:spPr/>
      <dgm:t>
        <a:bodyPr/>
        <a:lstStyle/>
        <a:p>
          <a:r>
            <a:rPr lang="en-GB" sz="1400" b="1" noProof="0" dirty="0">
              <a:latin typeface="Arial" pitchFamily="34" charset="0"/>
              <a:cs typeface="Arial" pitchFamily="34" charset="0"/>
            </a:rPr>
            <a:t>Other competing responsibilities &amp; Unexpected occurrences</a:t>
          </a:r>
        </a:p>
      </dgm:t>
    </dgm:pt>
    <dgm:pt modelId="{FD623A35-0646-46B5-B16D-CCB4FA98A265}" type="parTrans" cxnId="{880EB86D-5832-4AE3-8A81-5DEC233F14DF}">
      <dgm:prSet/>
      <dgm:spPr/>
      <dgm:t>
        <a:bodyPr/>
        <a:lstStyle/>
        <a:p>
          <a:endParaRPr lang="en-GB" sz="2000" noProof="0" dirty="0"/>
        </a:p>
      </dgm:t>
    </dgm:pt>
    <dgm:pt modelId="{FABD35C8-C3F9-4249-B240-DF89A9DE340F}" type="sibTrans" cxnId="{880EB86D-5832-4AE3-8A81-5DEC233F14DF}">
      <dgm:prSet/>
      <dgm:spPr/>
      <dgm:t>
        <a:bodyPr/>
        <a:lstStyle/>
        <a:p>
          <a:endParaRPr lang="en-GB" sz="2000" noProof="0" dirty="0"/>
        </a:p>
      </dgm:t>
    </dgm:pt>
    <dgm:pt modelId="{2CA47873-97CD-4776-9A32-75DAF9F2A32A}" type="pres">
      <dgm:prSet presAssocID="{2C243A41-3AC2-404A-8EA8-BA7D7F5A522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736C492-CAD1-4767-A6E7-1FB0EFA82400}" type="pres">
      <dgm:prSet presAssocID="{52760EE3-9740-4DED-8EC2-E0D7A0A5C99E}" presName="Parent" presStyleLbl="node0" presStyleIdx="0" presStyleCnt="1">
        <dgm:presLayoutVars>
          <dgm:chMax val="6"/>
          <dgm:chPref val="6"/>
        </dgm:presLayoutVars>
      </dgm:prSet>
      <dgm:spPr/>
    </dgm:pt>
    <dgm:pt modelId="{8BB273F9-D988-4B02-927A-C0FEC7E799AB}" type="pres">
      <dgm:prSet presAssocID="{C9F39E70-197B-4043-A84E-6A581DBF15F3}" presName="Accent1" presStyleCnt="0"/>
      <dgm:spPr/>
    </dgm:pt>
    <dgm:pt modelId="{85B26725-5B30-4169-BD81-EE1D31A8F973}" type="pres">
      <dgm:prSet presAssocID="{C9F39E70-197B-4043-A84E-6A581DBF15F3}" presName="Accent" presStyleLbl="bgShp" presStyleIdx="0" presStyleCnt="6"/>
      <dgm:spPr/>
    </dgm:pt>
    <dgm:pt modelId="{2D219E77-0E00-4B7B-A766-BD69A9A36098}" type="pres">
      <dgm:prSet presAssocID="{C9F39E70-197B-4043-A84E-6A581DBF15F3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D411785-1054-445D-B6E0-98DE5052A438}" type="pres">
      <dgm:prSet presAssocID="{147C34DE-D181-4A3C-9528-0E71411EE9FC}" presName="Accent2" presStyleCnt="0"/>
      <dgm:spPr/>
    </dgm:pt>
    <dgm:pt modelId="{E79B4747-4A57-4B82-B2E8-FB66201012AE}" type="pres">
      <dgm:prSet presAssocID="{147C34DE-D181-4A3C-9528-0E71411EE9FC}" presName="Accent" presStyleLbl="bgShp" presStyleIdx="1" presStyleCnt="6"/>
      <dgm:spPr/>
    </dgm:pt>
    <dgm:pt modelId="{220A23C1-0562-4113-8128-5E31222CAF4D}" type="pres">
      <dgm:prSet presAssocID="{147C34DE-D181-4A3C-9528-0E71411EE9FC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23C7A276-29D0-499F-9945-67283AEF2A73}" type="pres">
      <dgm:prSet presAssocID="{C57BC2AE-3529-4D2A-8F6E-7677385DC9E4}" presName="Accent3" presStyleCnt="0"/>
      <dgm:spPr/>
    </dgm:pt>
    <dgm:pt modelId="{D83112E0-4B78-43D8-8912-EC7CD5C4717A}" type="pres">
      <dgm:prSet presAssocID="{C57BC2AE-3529-4D2A-8F6E-7677385DC9E4}" presName="Accent" presStyleLbl="bgShp" presStyleIdx="2" presStyleCnt="6"/>
      <dgm:spPr/>
    </dgm:pt>
    <dgm:pt modelId="{A914F273-722A-44A7-BE2E-9F51E154C37A}" type="pres">
      <dgm:prSet presAssocID="{C57BC2AE-3529-4D2A-8F6E-7677385DC9E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FCF586AC-A71C-447A-BDFE-1BF50120C76B}" type="pres">
      <dgm:prSet presAssocID="{FB2C5C74-E12A-4CD5-95DB-CB81B9103B3F}" presName="Accent4" presStyleCnt="0"/>
      <dgm:spPr/>
    </dgm:pt>
    <dgm:pt modelId="{F7F131EF-3135-4D02-A416-F9050CE38759}" type="pres">
      <dgm:prSet presAssocID="{FB2C5C74-E12A-4CD5-95DB-CB81B9103B3F}" presName="Accent" presStyleLbl="bgShp" presStyleIdx="3" presStyleCnt="6"/>
      <dgm:spPr/>
    </dgm:pt>
    <dgm:pt modelId="{EDDD30B8-580B-47F1-B78D-435D5AE74F10}" type="pres">
      <dgm:prSet presAssocID="{FB2C5C74-E12A-4CD5-95DB-CB81B9103B3F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BA1D7D0-8470-4944-996A-2C2F8406CA6C}" type="pres">
      <dgm:prSet presAssocID="{70E71D30-B620-4D83-9E1F-7D518DA754F7}" presName="Accent5" presStyleCnt="0"/>
      <dgm:spPr/>
    </dgm:pt>
    <dgm:pt modelId="{4CE6A269-6F26-4D6B-B42B-A5DDA29900E1}" type="pres">
      <dgm:prSet presAssocID="{70E71D30-B620-4D83-9E1F-7D518DA754F7}" presName="Accent" presStyleLbl="bgShp" presStyleIdx="4" presStyleCnt="6"/>
      <dgm:spPr/>
    </dgm:pt>
    <dgm:pt modelId="{3A55128E-1828-4993-8B69-68CF79FA0029}" type="pres">
      <dgm:prSet presAssocID="{70E71D30-B620-4D83-9E1F-7D518DA754F7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996DB46-21E8-4BFF-9EE9-5D19D56012F2}" type="pres">
      <dgm:prSet presAssocID="{E73AC285-6857-47E4-810F-B4F506C20187}" presName="Accent6" presStyleCnt="0"/>
      <dgm:spPr/>
    </dgm:pt>
    <dgm:pt modelId="{924BDE06-B514-4CF8-8134-F1343406FB36}" type="pres">
      <dgm:prSet presAssocID="{E73AC285-6857-47E4-810F-B4F506C20187}" presName="Accent" presStyleLbl="bgShp" presStyleIdx="5" presStyleCnt="6"/>
      <dgm:spPr/>
    </dgm:pt>
    <dgm:pt modelId="{79F9FACB-B4D6-4C29-97B4-04331F28A62F}" type="pres">
      <dgm:prSet presAssocID="{E73AC285-6857-47E4-810F-B4F506C2018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D4564A2C-4A0E-4D87-8A9C-89E9D5A77831}" type="presOf" srcId="{FB2C5C74-E12A-4CD5-95DB-CB81B9103B3F}" destId="{EDDD30B8-580B-47F1-B78D-435D5AE74F10}" srcOrd="0" destOrd="0" presId="urn:microsoft.com/office/officeart/2011/layout/HexagonRadial#1"/>
    <dgm:cxn modelId="{880EB86D-5832-4AE3-8A81-5DEC233F14DF}" srcId="{52760EE3-9740-4DED-8EC2-E0D7A0A5C99E}" destId="{E73AC285-6857-47E4-810F-B4F506C20187}" srcOrd="5" destOrd="0" parTransId="{FD623A35-0646-46B5-B16D-CCB4FA98A265}" sibTransId="{FABD35C8-C3F9-4249-B240-DF89A9DE340F}"/>
    <dgm:cxn modelId="{C404E34D-0FEF-4AF4-B207-CD5CD0AD235B}" type="presOf" srcId="{C9F39E70-197B-4043-A84E-6A581DBF15F3}" destId="{2D219E77-0E00-4B7B-A766-BD69A9A36098}" srcOrd="0" destOrd="0" presId="urn:microsoft.com/office/officeart/2011/layout/HexagonRadial#1"/>
    <dgm:cxn modelId="{9344C854-1D6A-473D-BEF8-E95CB9B9343D}" srcId="{52760EE3-9740-4DED-8EC2-E0D7A0A5C99E}" destId="{FB2C5C74-E12A-4CD5-95DB-CB81B9103B3F}" srcOrd="3" destOrd="0" parTransId="{0018EE55-36B2-42D8-A8EA-FB1D4A0129B9}" sibTransId="{A5B28C9D-3B89-4521-9CF3-1D3C086E9DE1}"/>
    <dgm:cxn modelId="{D791F774-751E-4E5F-89D0-E3E777ECB79E}" srcId="{52760EE3-9740-4DED-8EC2-E0D7A0A5C99E}" destId="{70E71D30-B620-4D83-9E1F-7D518DA754F7}" srcOrd="4" destOrd="0" parTransId="{6E71BE95-8236-4002-9FDD-A0141689C543}" sibTransId="{D3736F89-A742-49ED-AAC6-74BF8FD9EB0A}"/>
    <dgm:cxn modelId="{07CA4F5A-6784-4169-82A8-58D14A7D0B81}" srcId="{2C243A41-3AC2-404A-8EA8-BA7D7F5A522B}" destId="{52760EE3-9740-4DED-8EC2-E0D7A0A5C99E}" srcOrd="0" destOrd="0" parTransId="{9467A0C6-BE4B-451F-91BC-1187D4309873}" sibTransId="{201C49FA-3A5B-409C-9BEE-A62E8A6F24EA}"/>
    <dgm:cxn modelId="{F6981990-92E4-4756-A798-B1F76C9A5E93}" type="presOf" srcId="{52760EE3-9740-4DED-8EC2-E0D7A0A5C99E}" destId="{1736C492-CAD1-4767-A6E7-1FB0EFA82400}" srcOrd="0" destOrd="0" presId="urn:microsoft.com/office/officeart/2011/layout/HexagonRadial#1"/>
    <dgm:cxn modelId="{7A3C4E99-AB9E-47E5-A887-EF4F1B647455}" type="presOf" srcId="{E73AC285-6857-47E4-810F-B4F506C20187}" destId="{79F9FACB-B4D6-4C29-97B4-04331F28A62F}" srcOrd="0" destOrd="0" presId="urn:microsoft.com/office/officeart/2011/layout/HexagonRadial#1"/>
    <dgm:cxn modelId="{1B2A619A-C171-4684-9B5F-21345A71EB01}" srcId="{52760EE3-9740-4DED-8EC2-E0D7A0A5C99E}" destId="{C9F39E70-197B-4043-A84E-6A581DBF15F3}" srcOrd="0" destOrd="0" parTransId="{7574D33E-D5DF-4CD0-ACE0-6F856A3B5ACF}" sibTransId="{557EBA08-5C0C-4C18-BA27-2B40F462BD96}"/>
    <dgm:cxn modelId="{AAADFBB0-EBAC-426C-9761-75989B812FDF}" type="presOf" srcId="{70E71D30-B620-4D83-9E1F-7D518DA754F7}" destId="{3A55128E-1828-4993-8B69-68CF79FA0029}" srcOrd="0" destOrd="0" presId="urn:microsoft.com/office/officeart/2011/layout/HexagonRadial#1"/>
    <dgm:cxn modelId="{AF62AEB4-C276-4E4A-BAAD-62D3CCD9C23A}" type="presOf" srcId="{C57BC2AE-3529-4D2A-8F6E-7677385DC9E4}" destId="{A914F273-722A-44A7-BE2E-9F51E154C37A}" srcOrd="0" destOrd="0" presId="urn:microsoft.com/office/officeart/2011/layout/HexagonRadial#1"/>
    <dgm:cxn modelId="{9CE0B8D0-1558-4332-8EB6-9A1E39A69977}" type="presOf" srcId="{2C243A41-3AC2-404A-8EA8-BA7D7F5A522B}" destId="{2CA47873-97CD-4776-9A32-75DAF9F2A32A}" srcOrd="0" destOrd="0" presId="urn:microsoft.com/office/officeart/2011/layout/HexagonRadial#1"/>
    <dgm:cxn modelId="{0BAE12D8-20C0-4045-B30D-856175463C35}" srcId="{52760EE3-9740-4DED-8EC2-E0D7A0A5C99E}" destId="{147C34DE-D181-4A3C-9528-0E71411EE9FC}" srcOrd="1" destOrd="0" parTransId="{BB3EC1D7-8271-4054-9377-905A8CC0E15A}" sibTransId="{37CE65DE-2506-4888-9CE5-82B2B6094850}"/>
    <dgm:cxn modelId="{C1EB20D8-8837-47D6-9A52-4C152C8AB5BA}" srcId="{52760EE3-9740-4DED-8EC2-E0D7A0A5C99E}" destId="{C57BC2AE-3529-4D2A-8F6E-7677385DC9E4}" srcOrd="2" destOrd="0" parTransId="{5562CB84-A232-494F-AF7E-BB453989C7E4}" sibTransId="{F15D76BD-F660-4623-84DD-8EFD70CE27D9}"/>
    <dgm:cxn modelId="{699235DF-47E7-4F07-8AC6-262F13F98288}" type="presOf" srcId="{147C34DE-D181-4A3C-9528-0E71411EE9FC}" destId="{220A23C1-0562-4113-8128-5E31222CAF4D}" srcOrd="0" destOrd="0" presId="urn:microsoft.com/office/officeart/2011/layout/HexagonRadial#1"/>
    <dgm:cxn modelId="{2364292D-9D06-4BEF-9DE2-6319017B75E5}" type="presParOf" srcId="{2CA47873-97CD-4776-9A32-75DAF9F2A32A}" destId="{1736C492-CAD1-4767-A6E7-1FB0EFA82400}" srcOrd="0" destOrd="0" presId="urn:microsoft.com/office/officeart/2011/layout/HexagonRadial#1"/>
    <dgm:cxn modelId="{FEE1FDDD-5548-457C-BB6D-014EDBAA2231}" type="presParOf" srcId="{2CA47873-97CD-4776-9A32-75DAF9F2A32A}" destId="{8BB273F9-D988-4B02-927A-C0FEC7E799AB}" srcOrd="1" destOrd="0" presId="urn:microsoft.com/office/officeart/2011/layout/HexagonRadial#1"/>
    <dgm:cxn modelId="{DDA5BD7D-275C-46E0-A7A0-A42D92CA78E4}" type="presParOf" srcId="{8BB273F9-D988-4B02-927A-C0FEC7E799AB}" destId="{85B26725-5B30-4169-BD81-EE1D31A8F973}" srcOrd="0" destOrd="0" presId="urn:microsoft.com/office/officeart/2011/layout/HexagonRadial#1"/>
    <dgm:cxn modelId="{0A21FBF0-CB0D-4714-8B73-326AB5BF12EF}" type="presParOf" srcId="{2CA47873-97CD-4776-9A32-75DAF9F2A32A}" destId="{2D219E77-0E00-4B7B-A766-BD69A9A36098}" srcOrd="2" destOrd="0" presId="urn:microsoft.com/office/officeart/2011/layout/HexagonRadial#1"/>
    <dgm:cxn modelId="{6A431942-FDA4-4F56-B52F-9AC6F5EFE93B}" type="presParOf" srcId="{2CA47873-97CD-4776-9A32-75DAF9F2A32A}" destId="{5D411785-1054-445D-B6E0-98DE5052A438}" srcOrd="3" destOrd="0" presId="urn:microsoft.com/office/officeart/2011/layout/HexagonRadial#1"/>
    <dgm:cxn modelId="{2B8DBE6F-1265-4EA2-9A6E-FE0E428F1781}" type="presParOf" srcId="{5D411785-1054-445D-B6E0-98DE5052A438}" destId="{E79B4747-4A57-4B82-B2E8-FB66201012AE}" srcOrd="0" destOrd="0" presId="urn:microsoft.com/office/officeart/2011/layout/HexagonRadial#1"/>
    <dgm:cxn modelId="{8FCB1DFB-CEC6-47CB-9675-5FFBED41706B}" type="presParOf" srcId="{2CA47873-97CD-4776-9A32-75DAF9F2A32A}" destId="{220A23C1-0562-4113-8128-5E31222CAF4D}" srcOrd="4" destOrd="0" presId="urn:microsoft.com/office/officeart/2011/layout/HexagonRadial#1"/>
    <dgm:cxn modelId="{FBC99C36-89BA-4336-A1B0-F504E838BEAF}" type="presParOf" srcId="{2CA47873-97CD-4776-9A32-75DAF9F2A32A}" destId="{23C7A276-29D0-499F-9945-67283AEF2A73}" srcOrd="5" destOrd="0" presId="urn:microsoft.com/office/officeart/2011/layout/HexagonRadial#1"/>
    <dgm:cxn modelId="{E648706C-07C5-4AE0-B024-D000D3E97587}" type="presParOf" srcId="{23C7A276-29D0-499F-9945-67283AEF2A73}" destId="{D83112E0-4B78-43D8-8912-EC7CD5C4717A}" srcOrd="0" destOrd="0" presId="urn:microsoft.com/office/officeart/2011/layout/HexagonRadial#1"/>
    <dgm:cxn modelId="{AF018CB1-EA7F-48D8-9E9C-EF8411606B09}" type="presParOf" srcId="{2CA47873-97CD-4776-9A32-75DAF9F2A32A}" destId="{A914F273-722A-44A7-BE2E-9F51E154C37A}" srcOrd="6" destOrd="0" presId="urn:microsoft.com/office/officeart/2011/layout/HexagonRadial#1"/>
    <dgm:cxn modelId="{16E05C7E-1757-456B-A3BF-0BD86156F984}" type="presParOf" srcId="{2CA47873-97CD-4776-9A32-75DAF9F2A32A}" destId="{FCF586AC-A71C-447A-BDFE-1BF50120C76B}" srcOrd="7" destOrd="0" presId="urn:microsoft.com/office/officeart/2011/layout/HexagonRadial#1"/>
    <dgm:cxn modelId="{2F5ED769-C5C5-4260-86AF-58D08655C450}" type="presParOf" srcId="{FCF586AC-A71C-447A-BDFE-1BF50120C76B}" destId="{F7F131EF-3135-4D02-A416-F9050CE38759}" srcOrd="0" destOrd="0" presId="urn:microsoft.com/office/officeart/2011/layout/HexagonRadial#1"/>
    <dgm:cxn modelId="{823BC6FE-B5D9-4223-9AEE-7308B6D1EAA9}" type="presParOf" srcId="{2CA47873-97CD-4776-9A32-75DAF9F2A32A}" destId="{EDDD30B8-580B-47F1-B78D-435D5AE74F10}" srcOrd="8" destOrd="0" presId="urn:microsoft.com/office/officeart/2011/layout/HexagonRadial#1"/>
    <dgm:cxn modelId="{C451B9B5-5384-4149-A47F-B4D034224118}" type="presParOf" srcId="{2CA47873-97CD-4776-9A32-75DAF9F2A32A}" destId="{5BA1D7D0-8470-4944-996A-2C2F8406CA6C}" srcOrd="9" destOrd="0" presId="urn:microsoft.com/office/officeart/2011/layout/HexagonRadial#1"/>
    <dgm:cxn modelId="{949DE0A0-90D7-4226-97FC-E7F1E11FD3AC}" type="presParOf" srcId="{5BA1D7D0-8470-4944-996A-2C2F8406CA6C}" destId="{4CE6A269-6F26-4D6B-B42B-A5DDA29900E1}" srcOrd="0" destOrd="0" presId="urn:microsoft.com/office/officeart/2011/layout/HexagonRadial#1"/>
    <dgm:cxn modelId="{C67DD9B6-09F7-4594-A8AA-A7420DE8CEA0}" type="presParOf" srcId="{2CA47873-97CD-4776-9A32-75DAF9F2A32A}" destId="{3A55128E-1828-4993-8B69-68CF79FA0029}" srcOrd="10" destOrd="0" presId="urn:microsoft.com/office/officeart/2011/layout/HexagonRadial#1"/>
    <dgm:cxn modelId="{497F1C86-CD67-4643-ABD9-0B43879953EC}" type="presParOf" srcId="{2CA47873-97CD-4776-9A32-75DAF9F2A32A}" destId="{E996DB46-21E8-4BFF-9EE9-5D19D56012F2}" srcOrd="11" destOrd="0" presId="urn:microsoft.com/office/officeart/2011/layout/HexagonRadial#1"/>
    <dgm:cxn modelId="{E1BF0B61-C94E-429E-9E12-52C94A4EAE3C}" type="presParOf" srcId="{E996DB46-21E8-4BFF-9EE9-5D19D56012F2}" destId="{924BDE06-B514-4CF8-8134-F1343406FB36}" srcOrd="0" destOrd="0" presId="urn:microsoft.com/office/officeart/2011/layout/HexagonRadial#1"/>
    <dgm:cxn modelId="{0013BC24-5B49-4218-9CE0-40E53213BFF3}" type="presParOf" srcId="{2CA47873-97CD-4776-9A32-75DAF9F2A32A}" destId="{79F9FACB-B4D6-4C29-97B4-04331F28A62F}" srcOrd="12" destOrd="0" presId="urn:microsoft.com/office/officeart/2011/layout/HexagonRadial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6C492-CAD1-4767-A6E7-1FB0EFA82400}">
      <dsp:nvSpPr>
        <dsp:cNvPr id="0" name=""/>
        <dsp:cNvSpPr/>
      </dsp:nvSpPr>
      <dsp:spPr>
        <a:xfrm>
          <a:off x="3256247" y="1787666"/>
          <a:ext cx="2272201" cy="196554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/>
            <a:t>Low adoption of developed technologies </a:t>
          </a:r>
        </a:p>
      </dsp:txBody>
      <dsp:txXfrm>
        <a:off x="3632783" y="2113385"/>
        <a:ext cx="1519129" cy="1314108"/>
      </dsp:txXfrm>
    </dsp:sp>
    <dsp:sp modelId="{E79B4747-4A57-4B82-B2E8-FB66201012AE}">
      <dsp:nvSpPr>
        <dsp:cNvPr id="0" name=""/>
        <dsp:cNvSpPr/>
      </dsp:nvSpPr>
      <dsp:spPr>
        <a:xfrm>
          <a:off x="4679082" y="847285"/>
          <a:ext cx="857294" cy="738673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19E77-0E00-4B7B-A766-BD69A9A36098}">
      <dsp:nvSpPr>
        <dsp:cNvPr id="0" name=""/>
        <dsp:cNvSpPr/>
      </dsp:nvSpPr>
      <dsp:spPr>
        <a:xfrm>
          <a:off x="3465550" y="0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Negative Mindset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&amp;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Ignorance</a:t>
          </a:r>
        </a:p>
      </dsp:txBody>
      <dsp:txXfrm>
        <a:off x="3774132" y="266959"/>
        <a:ext cx="1244889" cy="1076976"/>
      </dsp:txXfrm>
    </dsp:sp>
    <dsp:sp modelId="{D83112E0-4B78-43D8-8912-EC7CD5C4717A}">
      <dsp:nvSpPr>
        <dsp:cNvPr id="0" name=""/>
        <dsp:cNvSpPr/>
      </dsp:nvSpPr>
      <dsp:spPr>
        <a:xfrm>
          <a:off x="5679611" y="2228210"/>
          <a:ext cx="857294" cy="738673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A23C1-0562-4113-8128-5E31222CAF4D}">
      <dsp:nvSpPr>
        <dsp:cNvPr id="0" name=""/>
        <dsp:cNvSpPr/>
      </dsp:nvSpPr>
      <dsp:spPr>
        <a:xfrm>
          <a:off x="5173268" y="990808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Need to simplify and communicate effectively</a:t>
          </a:r>
        </a:p>
      </dsp:txBody>
      <dsp:txXfrm>
        <a:off x="5481850" y="1257767"/>
        <a:ext cx="1244889" cy="1076976"/>
      </dsp:txXfrm>
    </dsp:sp>
    <dsp:sp modelId="{F7F131EF-3135-4D02-A416-F9050CE38759}">
      <dsp:nvSpPr>
        <dsp:cNvPr id="0" name=""/>
        <dsp:cNvSpPr/>
      </dsp:nvSpPr>
      <dsp:spPr>
        <a:xfrm>
          <a:off x="4984579" y="3787015"/>
          <a:ext cx="857294" cy="738673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4F273-722A-44A7-BE2E-9F51E154C37A}">
      <dsp:nvSpPr>
        <dsp:cNvPr id="0" name=""/>
        <dsp:cNvSpPr/>
      </dsp:nvSpPr>
      <dsp:spPr>
        <a:xfrm>
          <a:off x="5173268" y="2938621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Demand for </a:t>
          </a:r>
          <a:r>
            <a:rPr lang="en-GB" sz="1400" b="1" kern="1200" noProof="0" dirty="0" err="1">
              <a:latin typeface="Arial" pitchFamily="34" charset="0"/>
              <a:cs typeface="Arial" pitchFamily="34" charset="0"/>
            </a:rPr>
            <a:t>AiVs</a:t>
          </a:r>
          <a:r>
            <a:rPr lang="en-GB" sz="1400" b="1" kern="1200" noProof="0" dirty="0">
              <a:latin typeface="Arial" pitchFamily="34" charset="0"/>
              <a:cs typeface="Arial" pitchFamily="34" charset="0"/>
            </a:rPr>
            <a:t>  in the domestic &amp; Export market</a:t>
          </a:r>
        </a:p>
      </dsp:txBody>
      <dsp:txXfrm>
        <a:off x="5481850" y="3205580"/>
        <a:ext cx="1244889" cy="1076976"/>
      </dsp:txXfrm>
    </dsp:sp>
    <dsp:sp modelId="{4CE6A269-6F26-4D6B-B42B-A5DDA29900E1}">
      <dsp:nvSpPr>
        <dsp:cNvPr id="0" name=""/>
        <dsp:cNvSpPr/>
      </dsp:nvSpPr>
      <dsp:spPr>
        <a:xfrm>
          <a:off x="3260475" y="3948825"/>
          <a:ext cx="857294" cy="738673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DD30B8-580B-47F1-B78D-435D5AE74F10}">
      <dsp:nvSpPr>
        <dsp:cNvPr id="0" name=""/>
        <dsp:cNvSpPr/>
      </dsp:nvSpPr>
      <dsp:spPr>
        <a:xfrm>
          <a:off x="3465550" y="3930538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High farmer expectations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Mathematical errors in the approve budget </a:t>
          </a:r>
        </a:p>
      </dsp:txBody>
      <dsp:txXfrm>
        <a:off x="3774132" y="4197497"/>
        <a:ext cx="1244889" cy="1076976"/>
      </dsp:txXfrm>
    </dsp:sp>
    <dsp:sp modelId="{924BDE06-B514-4CF8-8134-F1343406FB36}">
      <dsp:nvSpPr>
        <dsp:cNvPr id="0" name=""/>
        <dsp:cNvSpPr/>
      </dsp:nvSpPr>
      <dsp:spPr>
        <a:xfrm>
          <a:off x="2243561" y="2568454"/>
          <a:ext cx="857294" cy="738673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55128E-1828-4993-8B69-68CF79FA0029}">
      <dsp:nvSpPr>
        <dsp:cNvPr id="0" name=""/>
        <dsp:cNvSpPr/>
      </dsp:nvSpPr>
      <dsp:spPr>
        <a:xfrm>
          <a:off x="1749903" y="2939730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Public and private sector disparities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Finance and procurement procedures</a:t>
          </a:r>
        </a:p>
      </dsp:txBody>
      <dsp:txXfrm>
        <a:off x="2058485" y="3206689"/>
        <a:ext cx="1244889" cy="1076976"/>
      </dsp:txXfrm>
    </dsp:sp>
    <dsp:sp modelId="{79F9FACB-B4D6-4C29-97B4-04331F28A62F}">
      <dsp:nvSpPr>
        <dsp:cNvPr id="0" name=""/>
        <dsp:cNvSpPr/>
      </dsp:nvSpPr>
      <dsp:spPr>
        <a:xfrm>
          <a:off x="1749903" y="988591"/>
          <a:ext cx="1862053" cy="161089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Arial" pitchFamily="34" charset="0"/>
              <a:cs typeface="Arial" pitchFamily="34" charset="0"/>
            </a:rPr>
            <a:t>Other competing responsibilities &amp; Unexpected occurrences</a:t>
          </a:r>
        </a:p>
      </dsp:txBody>
      <dsp:txXfrm>
        <a:off x="2058485" y="1255550"/>
        <a:ext cx="1244889" cy="1076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#1">
  <dgm:title val="Radialsechseck"/>
  <dgm:desc val="Wird verwendet, um einen sequenziellen Prozess darzustellen, der sich auf eine zentrale Idee oder ein zentrales Thema bezieht. Auf 6 Formen der Ebene 2 beschränkt. Dies eignet sich am besten für kleine Textmengen. Nicht verwendeter Text wird nicht angezeigt, ist aber weiterhin verfügbar, wenn Sie das Layout wechseln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541" y="0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1FF92D60-C71E-4DAA-9A08-9ADDC73BA15E}" type="datetimeFigureOut">
              <a:rPr lang="en-US" smtClean="0"/>
              <a:t>11/26/2025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7825" y="522288"/>
            <a:ext cx="3475038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03549"/>
            <a:ext cx="7447280" cy="3129677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05487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541" y="6605487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22E34E01-8FB2-45D2-9606-E9D6FF1DA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49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34E01-8FB2-45D2-9606-E9D6FF1DA3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694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74D84-B1A1-668A-5A85-01F1FB8CE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39B23FF0-FEDE-4002-C1A5-DC02F710D5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D78E011A-8770-2FD1-643E-780632611B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F8E47D5C-9E58-7170-5AD6-08EDBD9C96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366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3BF2E-58D5-132D-2330-0E53CB761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2511986D-7CD9-240B-72F0-47303352E8B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370D0047-FA75-3124-1D67-718E5C86C42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6620AC72-66FB-823D-F841-8EC21DD839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62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36788-5CE1-22B4-F8DE-92D88D822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E9464286-39B5-D6D4-6113-53A6E3BEB3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9EF5E143-063B-DA04-A7B7-7B93BFA1D8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14027803-9BA5-0ECF-2396-817618AD8B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75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914CC-F449-EB6C-E4A1-378F08079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CCE3796B-2E1A-F449-BAB9-64C6672C8A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65D78014-AE51-09E7-06F0-03D8B56A40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F2E30C9E-E576-0C9E-357F-4A1D75F61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87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0C65A-34E5-DD2A-FB4C-C23F10F8E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04CB4396-6D3B-47B0-9EC4-05B42F9B02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89D61D73-DA42-8945-E88E-B2E1C81A02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A0480CBD-B692-1191-685E-F890735112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045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1C46B-BE43-47F9-D0DC-310D9F790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84FABCC6-C9B3-60FF-1F51-4D8C127DC2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02527069-5F87-34B0-EDC5-B1D25AE67E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E1F94F5D-007B-E876-DB01-07096D5800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20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E6F83-D686-61AB-B024-2831C4703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57CC075B-DE32-07BE-1625-DD2B9CC2E4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AB9C3CD1-1E85-D734-31B5-B45659FF7B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E2EB36BA-68DE-3FFD-4A0E-1CE0E83615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888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EFF18-C542-D55F-CF5A-BD6AE13B4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8A0D1A2E-56F8-165A-169C-C6CB022BCD0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B1C95CF0-521F-59F2-E297-8012680A63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E0B10ECC-6A4D-76C6-7E1C-BEB87F6D79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726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C07EC-B9C7-A752-4F2C-ADF10D4B4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3925C218-40F3-160A-3248-7D852AC850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B1BA16F8-09D7-73AD-234C-072695B8E1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706957C3-B237-A1BD-3580-AAFBEC0FEF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596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17DB7-3A68-18F7-23B3-D7CB44547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7F45B660-3EF8-9011-A890-728E31A493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AE6031D2-AF5F-3220-A79F-F28F6B00A5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59C52B0D-3D19-75D0-F68B-9ADFC7E4D3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20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46C49-6B73-CC0D-5BBC-E36427ADA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A35CFF8B-A714-FAE1-78E6-D9E89023F0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64004205-2B7A-A995-DF5B-B60EE7C3DC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39EEDC62-44D8-2ECB-89C7-9E8EB978C6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0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C414A-46AC-54E7-3552-A49508395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7504504D-019C-074D-25B3-54A169F089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AF5F69B4-F7B5-BDDC-8617-8DE9D5A4D8F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4FCF87AF-D423-C7D4-F619-9BF17D8E4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715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F0FA9-CA40-5E98-451D-D4CAD5654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4CDF10AD-C17B-B55F-A60E-22C8795B35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33E5B070-5DD1-204E-CD39-356A08CE2F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AE322F2C-8BF7-5BE3-4EF4-9C1BBCAD8B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219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3E137-F2E4-2A6E-8388-4D9C453C3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5CCE1FF7-5008-9B0B-226E-DC5189571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4D6F973F-C616-30BF-2D68-793CEDC1347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93D8AD10-B349-63ED-AA8D-4BAE43A705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410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9BF30-9781-7B05-4921-7E1A67C88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9EDA49-1EE7-8766-5D6F-70D549B6A1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8BF638-549A-B431-7344-D7A54727FB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129D4-5E92-6B78-7268-1A73CF596D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34E01-8FB2-45D2-9606-E9D6FF1DA34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04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4B577-6206-822B-2ECF-D45C026BD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9BFF0A34-EB68-6CE6-21DE-6D52469D27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A1EFF21F-0E32-43D4-7E55-15DA2C0517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2188D6A3-503B-5EC3-7B62-C2476BD3AD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5210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>
            <a:extLst>
              <a:ext uri="{FF2B5EF4-FFF2-40B4-BE49-F238E27FC236}">
                <a16:creationId xmlns:a16="http://schemas.microsoft.com/office/drawing/2014/main" id="{B7B6C87E-B5B3-4C2A-999E-A723FD181C0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>
            <a:extLst>
              <a:ext uri="{FF2B5EF4-FFF2-40B4-BE49-F238E27FC236}">
                <a16:creationId xmlns:a16="http://schemas.microsoft.com/office/drawing/2014/main" id="{5708987C-352E-4E8E-A763-BA0D763A98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DFAA83D2-5E97-4593-9523-7D461B3E8D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5C364CB-0DEF-4792-88FA-EA449C1283B7}" type="slidenum">
              <a:rPr lang="en-US" altLang="en-KE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1467B-F99C-7CEA-F504-AE1231237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>
            <a:extLst>
              <a:ext uri="{FF2B5EF4-FFF2-40B4-BE49-F238E27FC236}">
                <a16:creationId xmlns:a16="http://schemas.microsoft.com/office/drawing/2014/main" id="{4F4F7EE4-1671-2BFF-678D-0C0773B7EB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>
            <a:extLst>
              <a:ext uri="{FF2B5EF4-FFF2-40B4-BE49-F238E27FC236}">
                <a16:creationId xmlns:a16="http://schemas.microsoft.com/office/drawing/2014/main" id="{B8EE5AC1-BB0C-3DEF-F87E-9CC8C0EF23B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E420D9DC-7BF3-AF2B-9918-FEFECC0488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5C364CB-0DEF-4792-88FA-EA449C1283B7}" type="slidenum">
              <a:rPr lang="en-US" altLang="en-KE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7497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49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6BD5D-B343-E0B2-C9FA-85BAE4137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68F8704D-CEBF-B9A1-870F-7B0878FFE6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8E4D66DA-A905-3797-66A3-52462309CB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70257BDA-DCEF-3CF4-970A-A555A2C174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57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85F9F-8B06-1B61-FD60-5B764AFA0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D8444310-8D63-0123-324B-B457AF22C9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B7456257-1FA0-6A99-3002-DE35826C4B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07524448-EDDD-506E-D92F-EFE43047E9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144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B29273D5-C2BA-419D-A8FE-918FDD533A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9588898E-9134-411B-A594-631CDFB8A6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641464B8-0F9B-42BC-9505-2370BA84BF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76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F807C-6A98-4857-8323-10F3B0DA5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5815648D-CB2F-FEB5-0A35-9375875CEA6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692528DC-7213-1C2C-07C4-BA8C6E059C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468D059E-6FEC-B054-8346-1CFCF2FA09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142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D0839-C0E6-69F4-6794-AE9A9DC02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381B5012-C096-035A-2D1A-81004F270E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FD8A0E17-06C6-7FB9-03E7-915A086DF9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237C598C-818E-8B9A-7876-457B4B47C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200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67572-B7D3-3259-C2B6-AF1C14B4A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64066841-52B7-B464-E033-4C0B77D932F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6AC40CBC-2D21-5C20-D57E-47130866D03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A5AB3E44-30AD-429F-B36C-3AED6F7364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856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B71D9-F00C-94A7-6D62-6E087FB2C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77F6A819-3AC6-EAE2-B6AD-43B97712576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3F7C289F-0140-FBF6-6824-4FA63A4310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KE" altLang="en-KE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03881427-E32C-CE53-C487-B438E36AF2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8DFD5E-7B3C-4FA2-8A6A-39709DAD9FA3}" type="slidenum">
              <a:rPr lang="en-US" altLang="en-KE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K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4D5C5-030C-4B24-A985-C1364D980F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26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2EC2-7245-44CA-A62F-60D17F1C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6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E1CE-C1FE-4A5E-949F-6DC40F7B51E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5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C188-C516-43B7-8D4F-5AC6010096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8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EEC78-B167-46DF-B5C6-8312F47282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4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2BB63-90DD-4A2D-9414-9C9ED3AC222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84BD-7714-4E17-BFB3-6BB9DFD4255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3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73196-5EF2-4928-A4C3-158F1B33E3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4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8248-D8B3-44B1-BEDC-1A589CC1D5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1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411E-EC33-472B-BE62-6109999FF7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8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9EE5-14DF-4316-A086-EDBBCA25810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7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0522197-2E72-4D54-956D-260D71ABAA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11/26/2025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>
                <a:solidFill>
                  <a:prstClr val="black">
                    <a:tint val="75000"/>
                  </a:prstClr>
                </a:solidFill>
              </a:rPr>
              <a:t>Production of Indigenous Vegetables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BA2DB1E-A1D9-4294-9296-DE6922E79B1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9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5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7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8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109344"/>
            <a:ext cx="9143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Berlin Sans FB Demi" pitchFamily="34" charset="0"/>
              </a:rPr>
              <a:t> </a:t>
            </a:r>
            <a:r>
              <a:rPr lang="en-US" sz="5400" b="1" dirty="0">
                <a:latin typeface="Berlin Sans FB" panose="020E0602020502020306" pitchFamily="34" charset="0"/>
              </a:rPr>
              <a:t>Upscaling African Indigenous Vegetables Climate Smart Technologies for Food &amp; Nutrition security in Kenya 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" y="449844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Baskerville Old Face" panose="02020602080505020303" pitchFamily="18" charset="0"/>
              </a:rPr>
              <a:t> 						</a:t>
            </a:r>
            <a:endParaRPr lang="en-US" sz="4400" b="1" dirty="0">
              <a:latin typeface="Baskerville Old Face" panose="02020602080505020303" pitchFamily="18" charset="0"/>
            </a:endParaRPr>
          </a:p>
          <a:p>
            <a:pPr algn="ctr"/>
            <a:r>
              <a:rPr lang="en-US" sz="3200" b="1" dirty="0">
                <a:latin typeface="Berlin Sans FB Demi" pitchFamily="34" charset="0"/>
              </a:rPr>
              <a:t> </a:t>
            </a:r>
            <a:endParaRPr lang="en-US" sz="2800" b="1" dirty="0">
              <a:latin typeface="Berlin Sans FB Dem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4916" y="6468217"/>
            <a:ext cx="6631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Berlin Sans FB Demi" panose="020E0802020502020306" pitchFamily="34" charset="0"/>
              </a:rPr>
              <a:t> NRF-M&amp;E IN WESTERN KENYA AT MMUST  ON 27</a:t>
            </a:r>
            <a:r>
              <a:rPr lang="en-US" sz="1600" b="1" baseline="30000" dirty="0">
                <a:latin typeface="Berlin Sans FB Demi" panose="020E0802020502020306" pitchFamily="34" charset="0"/>
              </a:rPr>
              <a:t>th</a:t>
            </a:r>
            <a:r>
              <a:rPr lang="en-US" sz="1600" b="1" dirty="0">
                <a:latin typeface="Berlin Sans FB Demi" panose="020E0802020502020306" pitchFamily="34" charset="0"/>
              </a:rPr>
              <a:t>  NOVEMBER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025682-7653-59D0-4601-BB4CE4EF15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284" y="-158589"/>
            <a:ext cx="2382181" cy="1345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uman Resource Department">
            <a:extLst>
              <a:ext uri="{FF2B5EF4-FFF2-40B4-BE49-F238E27FC236}">
                <a16:creationId xmlns:a16="http://schemas.microsoft.com/office/drawing/2014/main" id="{58BAE7A5-CE33-992E-41ED-1633864B5B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616" y="47428"/>
            <a:ext cx="958438" cy="90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5" descr="IREN GrowthPad | Nairobi">
            <a:extLst>
              <a:ext uri="{FF2B5EF4-FFF2-40B4-BE49-F238E27FC236}">
                <a16:creationId xmlns:a16="http://schemas.microsoft.com/office/drawing/2014/main" id="{BA8E7DE8-CCD7-4171-DF90-B4EDB08D56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28" y="-33434"/>
            <a:ext cx="1367246" cy="1286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Local Development Research Institute | Nairobi">
            <a:extLst>
              <a:ext uri="{FF2B5EF4-FFF2-40B4-BE49-F238E27FC236}">
                <a16:creationId xmlns:a16="http://schemas.microsoft.com/office/drawing/2014/main" id="{D782EA8B-5ADC-699D-18F5-419F62F145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255" y="37484"/>
            <a:ext cx="1367247" cy="1341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SINDE MULIRO UNIVERSITY OF SCIENCE AND TECHNOLOGY TENDER ...">
            <a:extLst>
              <a:ext uri="{FF2B5EF4-FFF2-40B4-BE49-F238E27FC236}">
                <a16:creationId xmlns:a16="http://schemas.microsoft.com/office/drawing/2014/main" id="{E34B6A66-1DBA-DBB8-1809-82570E9EEA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212" y="216247"/>
            <a:ext cx="1107650" cy="984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3293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5A393-BCC5-FE0C-87C8-24D4CC91A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984F7712-34D5-5B81-AB4B-7127577FD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Expected Outputs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600" b="1" dirty="0" err="1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</a:t>
            </a:r>
            <a:r>
              <a:rPr lang="en-GB" sz="26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) Farmer acceptability of registered two African nightshade and two Jute mallow varieties in Kakamega and Kiambu counties assessed.</a:t>
            </a: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6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ii.) The production of African nightshade and Jute mallow in Kakamega and Kiambu counties using climate smart technologies and registered varieties upscaled.</a:t>
            </a: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6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iii.) The use of Standardized recipes of African nightshades and Jute mallow in selected institutions in Kakamega and Kiambu counties promoted and upscaled.</a:t>
            </a: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3E4A59EF-CF16-C7BB-A58C-2DDDF602D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6060D77E-5AAB-28A4-993F-84EBB6317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3AD79D8B-664F-1E36-6852-AF2324650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459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B16E9-FACF-5B87-FF4D-7598E152E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25380C11-DA52-EC2C-F50F-63F12E117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Expected outputs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iv.) The Commercialization of priority African nightshade and Jute mallow in Kakamega and Kiambu counties promoted.</a:t>
            </a:r>
            <a:endParaRPr lang="en-KE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v. The use of preservation and value addition technologies, specifically solar drying of African nightshade and Jute mallow in Kakamega and Kiambu counties upscaled.</a:t>
            </a:r>
            <a:endParaRPr lang="en-KE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vi.) Technical information repackaged, disseminated, training conducted and African nightshade, Jute mallow and other key priority AIVs promoted using diversified platforms.</a:t>
            </a:r>
            <a:endParaRPr lang="en-KE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2F52B7D4-C10D-FD8B-47AF-55F987991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CF0FC5E1-6D69-725C-384A-CC24D9239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CD47C373-80B5-58A5-D7E1-0A8CC2F90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585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50"/>
            <a:ext cx="9144000" cy="909638"/>
          </a:xfrm>
        </p:spPr>
        <p:txBody>
          <a:bodyPr/>
          <a:lstStyle/>
          <a:p>
            <a:pPr eaLnBrk="1" hangingPunct="1"/>
            <a:r>
              <a:rPr lang="en-US" altLang="zh-TW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4800" b="1" dirty="0">
                <a:solidFill>
                  <a:schemeClr val="tx1"/>
                </a:solidFill>
                <a:latin typeface="Berlin Sans FB Demi" pitchFamily="34" charset="0"/>
                <a:cs typeface="Times New Roman" pitchFamily="18" charset="0"/>
              </a:rPr>
              <a:t>AIVs Released by KEPHIS</a:t>
            </a:r>
            <a:endParaRPr lang="en-US" altLang="zh-TW" sz="4800" b="1" dirty="0">
              <a:latin typeface="Berlin Sans FB Demi" pitchFamily="34" charset="0"/>
              <a:cs typeface="Times New Roman" pitchFamily="18" charset="0"/>
            </a:endParaRPr>
          </a:p>
        </p:txBody>
      </p:sp>
      <p:graphicFrame>
        <p:nvGraphicFramePr>
          <p:cNvPr id="404530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108339"/>
              </p:ext>
            </p:extLst>
          </p:nvPr>
        </p:nvGraphicFramePr>
        <p:xfrm>
          <a:off x="71438" y="1125538"/>
          <a:ext cx="9072593" cy="592844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2125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6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3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Variety name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Release name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Licensee</a:t>
                      </a: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1. African nightshade 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Mnavu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2. African nightshade -2</a:t>
                      </a:r>
                      <a:endParaRPr kumimoji="0" lang="zh-TW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Mnavu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- 2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3. African nightshade -3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Mnavu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- 3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4. Vine Spinach – 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TW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Nderema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5. Vine Spinach - 2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TW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Nderema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-2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5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6. Jute mallow 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Mrenda-1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7. Jute mallow -2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Mrenda-2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8. Spiderplant-1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Sagaa-1</a:t>
                      </a: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936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Berlin Sans FB" panose="020E0602020502020306" pitchFamily="34" charset="0"/>
                          <a:cs typeface="Times New Roman" pitchFamily="18" charset="0"/>
                        </a:rPr>
                        <a:t>9.</a:t>
                      </a:r>
                      <a:r>
                        <a:rPr lang="en-US" sz="2400" b="1" baseline="0" dirty="0">
                          <a:latin typeface="Berlin Sans FB" panose="020E0602020502020306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0" dirty="0" err="1">
                          <a:latin typeface="Berlin Sans FB" panose="020E0602020502020306" pitchFamily="34" charset="0"/>
                          <a:cs typeface="Times New Roman" pitchFamily="18" charset="0"/>
                        </a:rPr>
                        <a:t>Spiderplant</a:t>
                      </a:r>
                      <a:r>
                        <a:rPr lang="en-US" sz="2400" b="1" baseline="0" dirty="0">
                          <a:latin typeface="Berlin Sans FB" panose="020E0602020502020306" pitchFamily="34" charset="0"/>
                          <a:cs typeface="Times New Roman" pitchFamily="18" charset="0"/>
                        </a:rPr>
                        <a:t> - 2</a:t>
                      </a:r>
                      <a:endParaRPr lang="en-US" sz="2400" b="1" dirty="0">
                        <a:latin typeface="Berlin Sans FB" panose="020E0602020502020306" pitchFamily="34" charset="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 Sagaa-2</a:t>
                      </a:r>
                      <a:endParaRPr kumimoji="0" lang="en-US" altLang="zh-TW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91433" marR="91433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  <a:cs typeface="Times New Roman" pitchFamily="18" charset="0"/>
                        </a:rPr>
                        <a:t>Abukutsa</a:t>
                      </a:r>
                    </a:p>
                  </a:txBody>
                  <a:tcPr marL="91433" marR="91433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1009" name="Text Box 45"/>
          <p:cNvSpPr txBox="1">
            <a:spLocks noChangeArrowheads="1"/>
          </p:cNvSpPr>
          <p:nvPr/>
        </p:nvSpPr>
        <p:spPr bwMode="auto">
          <a:xfrm>
            <a:off x="0" y="107632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endParaRPr lang="en-US" altLang="zh-TW" sz="2400" baseline="300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101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99413" y="0"/>
            <a:ext cx="11096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1" name="Picture 5" descr="Jomo-Kenyatta-Logo-2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017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6058746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477FE-BB42-2F5D-CCA8-28A50D9B8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F127D4FA-A0A1-8E1E-9C3F-4E4C6488D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Black Soldier Fly (BSF)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5034BF87-0023-3CA5-46F4-CD6AD721A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F0D3AC3B-9C50-3F23-9DD1-EB5B11926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AF8B55-ABB9-2253-57D6-3CC929668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" y="1086360"/>
            <a:ext cx="2337616" cy="29867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C2AEAF-EC41-67C1-BF98-270BEF04AA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685" y="1359777"/>
            <a:ext cx="4541794" cy="2666065"/>
          </a:xfrm>
          <a:prstGeom prst="rect">
            <a:avLst/>
          </a:prstGeom>
        </p:spPr>
      </p:pic>
      <p:pic>
        <p:nvPicPr>
          <p:cNvPr id="4" name="Picture 3" descr="A person holding a handful of dirt&#10;&#10;Description automatically generated">
            <a:extLst>
              <a:ext uri="{FF2B5EF4-FFF2-40B4-BE49-F238E27FC236}">
                <a16:creationId xmlns:a16="http://schemas.microsoft.com/office/drawing/2014/main" id="{A6DF3B37-9A5C-E2C2-9DF6-896632B8D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60" y="4223061"/>
            <a:ext cx="4541794" cy="255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53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FEA5D-E522-17A6-DFDF-1AC212A90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353A97DC-E3EE-6161-6835-F0205E483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Black Soldier Fly (BSF)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D020AD3B-7A36-6364-0837-19CA8BF2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1F1574BB-07A8-E863-FD78-7060B262E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6" name="Picture 5" descr="A group of posters with text and images&#10;&#10;Description automatically generated">
            <a:extLst>
              <a:ext uri="{FF2B5EF4-FFF2-40B4-BE49-F238E27FC236}">
                <a16:creationId xmlns:a16="http://schemas.microsoft.com/office/drawing/2014/main" id="{95AB573A-91C6-5BFC-8ECD-298B2F05F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1" y="0"/>
            <a:ext cx="88848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68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27464-E93F-AF21-2F7C-F50BFDA05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6F6AB430-121B-A12D-6516-FA84C2883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Frass fertiliser (BSF)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en-KE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CABA7C6E-0AA9-0F86-34E4-94071D95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FA83BB70-A784-8395-E22B-1582E7EEF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3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B288D082-7044-F26B-F1B9-E6F06FA4C5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828040"/>
            <a:ext cx="4522470" cy="602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79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5E146-F906-B794-2AC4-B065D70D3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BB46D4CF-3BAF-8D81-2D58-3A2855AB2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</a:t>
            </a: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1  Outputs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05FD5A0B-DC43-D73D-3906-C61DA8D4E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7A91C0CD-919B-9898-AB86-17F38850B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3C8A6EA-E774-01EC-FAB6-3ED4A1BA61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053927"/>
              </p:ext>
            </p:extLst>
          </p:nvPr>
        </p:nvGraphicFramePr>
        <p:xfrm>
          <a:off x="0" y="923108"/>
          <a:ext cx="9144000" cy="7527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6469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018904">
                <a:tc>
                  <a:txBody>
                    <a:bodyPr/>
                    <a:lstStyle/>
                    <a:p>
                      <a:r>
                        <a:rPr lang="en-US" sz="2400" b="1" dirty="0"/>
                        <a:t>1.1 identified and sensitized 300 farmers in Kiambu &amp; Kakamega Counties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1.1 List of identified farmers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1.2 Set up demonstrations (10m x 10m) in FFS in </a:t>
                      </a:r>
                      <a:r>
                        <a:rPr lang="en-US" sz="2400" b="1" dirty="0" err="1"/>
                        <a:t>Githunguri</a:t>
                      </a:r>
                      <a:r>
                        <a:rPr lang="en-US" sz="2400" b="1" dirty="0"/>
                        <a:t> (Wing farm) and </a:t>
                      </a:r>
                      <a:r>
                        <a:rPr lang="en-US" sz="2400" b="1" dirty="0" err="1"/>
                        <a:t>Lurambi</a:t>
                      </a:r>
                      <a:r>
                        <a:rPr lang="en-US" sz="2400" b="1" dirty="0"/>
                        <a:t> (</a:t>
                      </a:r>
                      <a:r>
                        <a:rPr lang="en-US" sz="2400" b="1" dirty="0" err="1"/>
                        <a:t>Machoni</a:t>
                      </a:r>
                      <a:r>
                        <a:rPr lang="en-US" sz="2400" b="1" dirty="0"/>
                        <a:t> Farm) on farmers seed and new variety tests for African nightshade and Jute mallow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1.2 Activity based reports</a:t>
                      </a:r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r>
                        <a:rPr lang="en-US" sz="2400" b="1" dirty="0"/>
                        <a:t>Field set up and design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1.2 Trained and distributed seed 500 packets of registered AIVs in 2 counties 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1.2 List of trained</a:t>
                      </a:r>
                    </a:p>
                    <a:p>
                      <a:r>
                        <a:rPr lang="en-US" sz="2400" b="1" dirty="0"/>
                        <a:t>Program</a:t>
                      </a:r>
                    </a:p>
                    <a:p>
                      <a:r>
                        <a:rPr lang="en-US" sz="2400" b="1" dirty="0"/>
                        <a:t>Training materials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1.3 Monitored and collected data on yield, cooking quality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1.3 Activity based reports and FFS record book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25052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4" name="Picture 24" descr="ifs,vicres,mutant and church 042">
            <a:extLst>
              <a:ext uri="{FF2B5EF4-FFF2-40B4-BE49-F238E27FC236}">
                <a16:creationId xmlns:a16="http://schemas.microsoft.com/office/drawing/2014/main" id="{20F120B6-4B59-85B5-5103-8497A36FB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18540" y="2562133"/>
            <a:ext cx="1099258" cy="824444"/>
          </a:xfrm>
          <a:prstGeom prst="rect">
            <a:avLst/>
          </a:prstGeom>
        </p:spPr>
      </p:pic>
      <p:pic>
        <p:nvPicPr>
          <p:cNvPr id="5" name="Picture 445" descr="flowering jute mallow">
            <a:extLst>
              <a:ext uri="{FF2B5EF4-FFF2-40B4-BE49-F238E27FC236}">
                <a16:creationId xmlns:a16="http://schemas.microsoft.com/office/drawing/2014/main" id="{6ECF3629-BCF6-34F6-9D13-04772139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312958" y="2561904"/>
            <a:ext cx="1099258" cy="824673"/>
          </a:xfrm>
          <a:prstGeom prst="rect">
            <a:avLst/>
          </a:prstGeom>
        </p:spPr>
      </p:pic>
      <p:pic>
        <p:nvPicPr>
          <p:cNvPr id="6" name="Picture 5" descr="G:\ABUK PICTURES 17TH MARCH TO 9TH APRIL 2015\SAM_2234.JPG">
            <a:extLst>
              <a:ext uri="{FF2B5EF4-FFF2-40B4-BE49-F238E27FC236}">
                <a16:creationId xmlns:a16="http://schemas.microsoft.com/office/drawing/2014/main" id="{4B5C13F5-37B2-4F2D-5673-F7B95AFCDDD4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8998" y="2577019"/>
            <a:ext cx="1099258" cy="74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013ED6-A068-F3C6-DFA6-1A0DBCDA19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40" y="3458249"/>
            <a:ext cx="1145190" cy="76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197E0D-82DC-E9B7-44C9-48FB8CD98C5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66" y="3478476"/>
            <a:ext cx="1151050" cy="766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49E5B2-43B4-F523-1019-4460CB330C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03" y="3416849"/>
            <a:ext cx="1101677" cy="734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9F5B55-0DF8-B2B4-7DB2-5509AF99C5A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216" y="1307451"/>
            <a:ext cx="1700110" cy="1133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60B804-C5F4-1986-441B-75CD72193D5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84" y="4812699"/>
            <a:ext cx="1613714" cy="1076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B46F275-840C-E214-C46B-88846214A67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23" y="1401544"/>
            <a:ext cx="1535837" cy="1023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8033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83B10-BDBD-F98F-02F3-D8EBF5DEB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ABF5FD34-D1A3-51C3-75ED-EDE3278D8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2 Outputs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A4146A69-2ED3-0A29-4EC7-7B1F56DE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8C27FF60-4686-DC29-8B50-269091D8F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C599903-70F6-2BAD-3137-900F0AC12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52622"/>
              </p:ext>
            </p:extLst>
          </p:nvPr>
        </p:nvGraphicFramePr>
        <p:xfrm>
          <a:off x="0" y="923108"/>
          <a:ext cx="9144000" cy="666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6469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018904">
                <a:tc>
                  <a:txBody>
                    <a:bodyPr/>
                    <a:lstStyle/>
                    <a:p>
                      <a:r>
                        <a:rPr lang="en-US" sz="2400" b="1" dirty="0"/>
                        <a:t>2.1 Trained and sensitized 50 </a:t>
                      </a:r>
                      <a:r>
                        <a:rPr lang="en-US" sz="2400" b="1" dirty="0" err="1"/>
                        <a:t>ToTs</a:t>
                      </a:r>
                      <a:r>
                        <a:rPr lang="en-US" sz="2400" b="1" dirty="0"/>
                        <a:t> &amp; 300 farmers on BSF Frass in Kakamega &amp; Kiambu Counties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2.1 List of trained </a:t>
                      </a:r>
                      <a:r>
                        <a:rPr lang="en-US" sz="2400" b="1" dirty="0" err="1"/>
                        <a:t>ToTs</a:t>
                      </a:r>
                      <a:r>
                        <a:rPr lang="en-US" sz="2400" b="1" dirty="0"/>
                        <a:t> &amp; farmers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2.2 Set up demonstrations (10m x 10m) in FFS in Kiambu  and Kakamega on farmers seed and new variety tests for African nightshade and Jute mallow using Frass fertilizer</a:t>
                      </a:r>
                    </a:p>
                    <a:p>
                      <a:r>
                        <a:rPr lang="en-US" sz="2400" b="1" dirty="0"/>
                        <a:t>Renovated /set up BSF systems in FFS in 2 counties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2.2 Activity based reports</a:t>
                      </a:r>
                    </a:p>
                    <a:p>
                      <a:r>
                        <a:rPr lang="en-US" sz="2400" b="1" dirty="0"/>
                        <a:t>Field set up and design</a:t>
                      </a:r>
                    </a:p>
                    <a:p>
                      <a:r>
                        <a:rPr lang="en-US" sz="2400" b="1" dirty="0"/>
                        <a:t>BSF systems on the FFS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2.3 Monitored and collected data on use of Frass fertilizer and other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2.3 Activity based reports and FFS record book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C1A0974-6C35-17CA-D08F-668DC75AA1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970" y="3709851"/>
            <a:ext cx="2096395" cy="139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611A61-FEFD-92EF-84A1-BBD520EBB1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71384" y="3840297"/>
            <a:ext cx="1454808" cy="1091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88157A-0CBF-D4CA-9653-CB2A463116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468" y="1396193"/>
            <a:ext cx="1361532" cy="90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7659D7-BCE7-7DF1-BB1A-CA71B16593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190" y="1383157"/>
            <a:ext cx="1659278" cy="933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9804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CA7D0-1E2D-C4D5-DC5B-823D49CF1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8F9D9447-594D-F032-D682-93D1BF1DB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3 Outputs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31B1CB18-50C9-9827-B3A5-1AE9B658A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5FD899A9-4D3B-AF53-E93F-D03A7B126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3B0A7-1087-CD80-F203-F2944D9EC8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695605"/>
              </p:ext>
            </p:extLst>
          </p:nvPr>
        </p:nvGraphicFramePr>
        <p:xfrm>
          <a:off x="0" y="923108"/>
          <a:ext cx="9144000" cy="666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6469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018904">
                <a:tc>
                  <a:txBody>
                    <a:bodyPr/>
                    <a:lstStyle/>
                    <a:p>
                      <a:r>
                        <a:rPr lang="en-US" sz="2400" b="1" dirty="0"/>
                        <a:t>3.1 Sensitized, trained &amp; held cooking demos with standardized recipes to 200 participants from  restaurants, hospitals, schools &amp;Universities in Kakamega &amp; Kiambu counties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3.1 Activity based reports 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r>
                        <a:rPr lang="en-US" sz="2400" b="1" dirty="0"/>
                        <a:t>3.2. Cooking demonstrations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433B835-4F6F-88A7-E50F-CEABAB91A5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122" y="1341347"/>
            <a:ext cx="1224597" cy="815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D9D3B0-E005-88B3-76AE-062B4860B2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592" y="2048010"/>
            <a:ext cx="1725259" cy="1149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0AEC38-D79B-5578-E4D1-6E5D44264C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110" y="1450670"/>
            <a:ext cx="1725259" cy="1150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1E3F00-5CB1-E93C-BACC-D16B2BB718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81" y="3241823"/>
            <a:ext cx="2046519" cy="1364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586CC0-8F1C-1E39-5C59-E633FD0B04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8603" y="5665573"/>
            <a:ext cx="1397651" cy="19217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93017C-D18B-BF92-D11D-0DB4AB4222A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390" y="3178966"/>
            <a:ext cx="2236522" cy="149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F90A6A9-8B5E-C098-A90C-2EC3F6F84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872" y="3295069"/>
            <a:ext cx="1887140" cy="1258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0B955B-10F2-C022-AF7E-5239E3DDA7B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93" y="5243659"/>
            <a:ext cx="3260217" cy="2172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558B32-6DBC-88BA-06A5-D1263564C45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07" y="4847208"/>
            <a:ext cx="3645299" cy="2429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6395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92ABF-AAAE-A932-A103-4CB4AD8B1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6AF8465D-46C4-9947-E988-D6457DD07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4 Outputs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47F7B16C-6CDA-AB37-A816-18C6F937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4F53AC02-F40C-324C-32E4-E12684DED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6B1E88D-AB53-32CD-A002-AE649442A9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2816"/>
              </p:ext>
            </p:extLst>
          </p:nvPr>
        </p:nvGraphicFramePr>
        <p:xfrm>
          <a:off x="0" y="923108"/>
          <a:ext cx="9144000" cy="772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6469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018904">
                <a:tc>
                  <a:txBody>
                    <a:bodyPr/>
                    <a:lstStyle/>
                    <a:p>
                      <a:r>
                        <a:rPr lang="en-US" sz="2400" b="1" dirty="0"/>
                        <a:t>4.1 Trained 300 farmers in commercial production of AIVs in Kakamega  and Kiambu counties 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4.1 Activity based reports 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4.2 Promoted commercial production in Kiambu and Kakamega counties at the FFS</a:t>
                      </a:r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4.2 Sale records at the FFS</a:t>
                      </a:r>
                    </a:p>
                    <a:p>
                      <a:r>
                        <a:rPr lang="en-US" sz="2400" b="1" dirty="0"/>
                        <a:t>Activity reports</a:t>
                      </a:r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r>
                        <a:rPr lang="en-US" sz="2400" b="1" dirty="0"/>
                        <a:t>4.3 Strengthened the existing aggregation </a:t>
                      </a:r>
                      <a:r>
                        <a:rPr lang="en-US" sz="2400" b="1" dirty="0" err="1"/>
                        <a:t>centres</a:t>
                      </a:r>
                      <a:r>
                        <a:rPr lang="en-US" sz="2400" b="1" dirty="0"/>
                        <a:t> by construction of Charcoal/Evaporative cooler in Kakamega county</a:t>
                      </a:r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79D699D-1E8E-F9F7-7A59-7EF7DDDA07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47" y="5552201"/>
            <a:ext cx="3371276" cy="2247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0DDFC9-C236-2D1A-3E2D-CEFAC4BC8A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654536"/>
            <a:ext cx="2073273" cy="1381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C49A10-BE42-E5D2-91F5-A557FE2C9D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4259" r="18241" b="-27"/>
          <a:stretch/>
        </p:blipFill>
        <p:spPr bwMode="auto">
          <a:xfrm>
            <a:off x="5042303" y="3654536"/>
            <a:ext cx="3558003" cy="1897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C4B4A6-40FF-B6D3-A696-51F833740A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306" y="5881626"/>
            <a:ext cx="1960881" cy="1307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DC6F95-FD50-799A-2846-B0B0D388C0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216" y="3544940"/>
            <a:ext cx="2237162" cy="1491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51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1A9D4-94B8-1F8A-7DF8-397ADD0DB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639F9E48-D9E5-69D7-FD26-44CBF19A4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Members of the Team</a:t>
            </a:r>
          </a:p>
          <a:p>
            <a:pPr marL="0" indent="0">
              <a:buNone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5A0261FD-EA11-C298-FFCD-E967CCA5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B54B9CFD-0C32-4C9F-6BDF-5D5924A69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9E2ECD29-4664-A33F-E2D7-67FA356A3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0913C27-628C-EE6C-BF1D-5E2FCB73D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231700"/>
              </p:ext>
            </p:extLst>
          </p:nvPr>
        </p:nvGraphicFramePr>
        <p:xfrm>
          <a:off x="0" y="827089"/>
          <a:ext cx="9143998" cy="6183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782">
                  <a:extLst>
                    <a:ext uri="{9D8B030D-6E8A-4147-A177-3AD203B41FA5}">
                      <a16:colId xmlns:a16="http://schemas.microsoft.com/office/drawing/2014/main" val="2945252665"/>
                    </a:ext>
                  </a:extLst>
                </a:gridCol>
                <a:gridCol w="3820469">
                  <a:extLst>
                    <a:ext uri="{9D8B030D-6E8A-4147-A177-3AD203B41FA5}">
                      <a16:colId xmlns:a16="http://schemas.microsoft.com/office/drawing/2014/main" val="3528063368"/>
                    </a:ext>
                  </a:extLst>
                </a:gridCol>
                <a:gridCol w="2233748">
                  <a:extLst>
                    <a:ext uri="{9D8B030D-6E8A-4147-A177-3AD203B41FA5}">
                      <a16:colId xmlns:a16="http://schemas.microsoft.com/office/drawing/2014/main" val="306641319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705345461"/>
                    </a:ext>
                  </a:extLst>
                </a:gridCol>
              </a:tblGrid>
              <a:tr h="548265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2"/>
                          </a:solidFill>
                        </a:rPr>
                        <a:t>No.</a:t>
                      </a:r>
                      <a:endParaRPr lang="en-KE" sz="28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Name</a:t>
                      </a:r>
                      <a:endParaRPr lang="en-K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Institution</a:t>
                      </a:r>
                      <a:endParaRPr lang="en-KE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Role</a:t>
                      </a:r>
                      <a:endParaRPr lang="en-KE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032224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1.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 Mary Abukutsa-Onyango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JKUAT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PI, Objective 1,2  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60243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2.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Anselimo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Makokha</a:t>
                      </a:r>
                      <a:endParaRPr lang="en-KE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JKUAT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Co-Objective 5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060276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3.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Eucabeth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Majiwa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JKUAT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Marketing, M&amp;E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849124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4.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 Patrick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Amunavi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JKUAT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Objective 6 Lead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20437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5.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Joyce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Liti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Njenga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JKUAT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BSF expert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921389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6.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 James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Shikwati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IREN-Growth Pad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Objective 4 Lead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949449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7.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Ms. Esperance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Chesoli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IREN-Growth Pad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Processing &amp; Marketing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2540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8.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Muchiri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Nyaggah</a:t>
                      </a:r>
                      <a:endParaRPr lang="en-KE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LDRI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Technology transfer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152963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9.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Ms. Judith Mumba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LDRI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Mobilizer &amp; M&amp;E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64723"/>
                  </a:ext>
                </a:extLst>
              </a:tr>
              <a:tr h="548265">
                <a:tc>
                  <a:txBody>
                    <a:bodyPr/>
                    <a:lstStyle/>
                    <a:p>
                      <a:r>
                        <a:rPr lang="en-US" sz="2000" b="1" dirty="0"/>
                        <a:t>10.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 Anne Aswani 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MMUST</a:t>
                      </a:r>
                      <a:endParaRPr lang="en-KE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Objective 3 Lead</a:t>
                      </a:r>
                      <a:endParaRPr lang="en-KE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571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633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42B8B-551F-61DC-FE67-C7E2978FE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DC6A58E4-5B62-8FF1-ABA9-8064B4EC5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5 Outputs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E321719C-9E69-BD44-6470-B782BEB30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EAF8D682-190D-5AC2-F57E-D002FFB18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2C25AEA-F256-5E29-CE06-CDAAC4BAF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004115"/>
              </p:ext>
            </p:extLst>
          </p:nvPr>
        </p:nvGraphicFramePr>
        <p:xfrm>
          <a:off x="-17417" y="923108"/>
          <a:ext cx="9161417" cy="666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3886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018904">
                <a:tc>
                  <a:txBody>
                    <a:bodyPr/>
                    <a:lstStyle/>
                    <a:p>
                      <a:r>
                        <a:rPr lang="en-US" sz="2400" b="1" dirty="0"/>
                        <a:t>5.1 Acquisition and installation of new solar dryer in Kakamega and refurbishment 4 small solar dryers in Kiambu</a:t>
                      </a:r>
                    </a:p>
                    <a:p>
                      <a:r>
                        <a:rPr lang="en-US" sz="2400" b="1" dirty="0"/>
                        <a:t>5.2 Trained 200 farmers of commercial production  AIVs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5.1 Activity based reports </a:t>
                      </a:r>
                    </a:p>
                    <a:p>
                      <a:r>
                        <a:rPr lang="en-US" sz="2400" b="1" dirty="0"/>
                        <a:t>Solar dryer in Kakamega and Kiambu</a:t>
                      </a:r>
                    </a:p>
                    <a:p>
                      <a:endParaRPr lang="en-US" sz="2400" b="1" dirty="0"/>
                    </a:p>
                    <a:p>
                      <a:r>
                        <a:rPr lang="en-US" sz="2400" b="1" dirty="0"/>
                        <a:t>5.2. Training manual</a:t>
                      </a:r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EDBD146-FE56-F5A9-AF1F-C4A81B2D92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/>
          <a:stretch/>
        </p:blipFill>
        <p:spPr bwMode="auto">
          <a:xfrm>
            <a:off x="-8709" y="4878001"/>
            <a:ext cx="2817029" cy="17599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AB7B86-E33F-6A25-A954-B92C30A42A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03" y="4016305"/>
            <a:ext cx="1576884" cy="2804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BB5915-0C01-E93C-B3B1-196CC8F122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55" y="5305285"/>
            <a:ext cx="3147835" cy="1416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8040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4650A-02E3-D904-957A-F219CD903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977D6DCE-9395-D41B-C5AD-13FD9051C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6 Outputs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4F158F36-AB9F-29DC-F8CF-DA807A86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9D8C316A-5991-B7B2-83EF-014449320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28038E6-03E3-B6A7-0F36-DEEE316A4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73473"/>
              </p:ext>
            </p:extLst>
          </p:nvPr>
        </p:nvGraphicFramePr>
        <p:xfrm>
          <a:off x="-17417" y="923108"/>
          <a:ext cx="9161417" cy="66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3886">
                  <a:extLst>
                    <a:ext uri="{9D8B030D-6E8A-4147-A177-3AD203B41FA5}">
                      <a16:colId xmlns:a16="http://schemas.microsoft.com/office/drawing/2014/main" val="2329791486"/>
                    </a:ext>
                  </a:extLst>
                </a:gridCol>
                <a:gridCol w="4197531">
                  <a:extLst>
                    <a:ext uri="{9D8B030D-6E8A-4147-A177-3AD203B41FA5}">
                      <a16:colId xmlns:a16="http://schemas.microsoft.com/office/drawing/2014/main" val="3221060594"/>
                    </a:ext>
                  </a:extLst>
                </a:gridCol>
              </a:tblGrid>
              <a:tr h="1961324">
                <a:tc>
                  <a:txBody>
                    <a:bodyPr/>
                    <a:lstStyle/>
                    <a:p>
                      <a:r>
                        <a:rPr lang="en-US" sz="2400" b="1" dirty="0"/>
                        <a:t>6.1.1 identified information, repackaged and developed promotional materials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6.1.1 Activity based reports </a:t>
                      </a:r>
                    </a:p>
                    <a:p>
                      <a:r>
                        <a:rPr lang="en-US" sz="2400" b="1" dirty="0"/>
                        <a:t>Solar dryer in </a:t>
                      </a:r>
                      <a:r>
                        <a:rPr lang="en-US" sz="2400" b="1" dirty="0" err="1"/>
                        <a:t>Githunguri</a:t>
                      </a:r>
                      <a:r>
                        <a:rPr lang="en-US" sz="2400" b="1" dirty="0"/>
                        <a:t> and </a:t>
                      </a:r>
                      <a:r>
                        <a:rPr lang="en-US" sz="2400" b="1" dirty="0" err="1"/>
                        <a:t>Shianda</a:t>
                      </a:r>
                      <a:r>
                        <a:rPr lang="en-US" sz="2400" b="1" dirty="0"/>
                        <a:t> in place</a:t>
                      </a:r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80126"/>
                  </a:ext>
                </a:extLst>
              </a:tr>
              <a:tr h="1587738">
                <a:tc>
                  <a:txBody>
                    <a:bodyPr/>
                    <a:lstStyle/>
                    <a:p>
                      <a:r>
                        <a:rPr lang="en-US" sz="2400" b="1" dirty="0"/>
                        <a:t>6.1.4 Printed promotional materials </a:t>
                      </a:r>
                    </a:p>
                    <a:p>
                      <a:endParaRPr lang="en-US" sz="2400" b="1" dirty="0"/>
                    </a:p>
                    <a:p>
                      <a:endParaRPr lang="en-US" sz="2400" b="1" dirty="0"/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6.1.4 Leaflets and posters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73739"/>
                  </a:ext>
                </a:extLst>
              </a:tr>
              <a:tr h="1587738">
                <a:tc>
                  <a:txBody>
                    <a:bodyPr/>
                    <a:lstStyle/>
                    <a:p>
                      <a:r>
                        <a:rPr lang="en-US" sz="2400" b="1" dirty="0"/>
                        <a:t>6.1.5 Distribution of promotional materials and submitted articles to media houses</a:t>
                      </a:r>
                    </a:p>
                    <a:p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 6.1.5 Distribution lists signing for materials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263978"/>
                  </a:ext>
                </a:extLst>
              </a:tr>
              <a:tr h="1255292">
                <a:tc>
                  <a:txBody>
                    <a:bodyPr/>
                    <a:lstStyle/>
                    <a:p>
                      <a:r>
                        <a:rPr lang="en-US" sz="2400" b="1" dirty="0"/>
                        <a:t>6.1.9 prepared 17 minutes project documentary</a:t>
                      </a:r>
                    </a:p>
                    <a:p>
                      <a:r>
                        <a:rPr lang="en-US" sz="2400" b="1" dirty="0"/>
                        <a:t>6.2 Drafts policy brief on production and recipes</a:t>
                      </a:r>
                      <a:endParaRPr lang="en-K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  <a:p>
                      <a:r>
                        <a:rPr lang="en-US" sz="2400" b="1" dirty="0"/>
                        <a:t>2 Policy briefs</a:t>
                      </a:r>
                      <a:endParaRPr lang="en-K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67186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55E6753-55BF-2144-DA27-0109890757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045" y="1030391"/>
            <a:ext cx="1295424" cy="1780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D22F09-DB2B-46EF-6827-BA4D80864D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913" y="4870885"/>
            <a:ext cx="1566268" cy="1044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0446EB-E515-301F-EF25-0AD9A0C4A4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2" y="3258834"/>
            <a:ext cx="1399723" cy="1050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8C53C3-572B-5D99-BC5D-268332BDCC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98" y="3174796"/>
            <a:ext cx="1827525" cy="1218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group of people standing around a table&#10;&#10;AI-generated content may be incorrect.">
            <a:extLst>
              <a:ext uri="{FF2B5EF4-FFF2-40B4-BE49-F238E27FC236}">
                <a16:creationId xmlns:a16="http://schemas.microsoft.com/office/drawing/2014/main" id="{0C3186E3-1F4C-45E8-129F-55B2500375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051" y="3380691"/>
            <a:ext cx="1518476" cy="10122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934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70E19-D4D4-6924-AE20-0F419F527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FF4CC65B-646C-9187-7846-8A781F43A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Objective 6 Outputs</a:t>
            </a:r>
          </a:p>
          <a:p>
            <a:pPr marL="0" indent="0">
              <a:buNone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NRF-Research Festival –August 2024, 2025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NITF – September 2024, 2025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Academic symposium –SGCI III-Nov 2024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JKUAT Conference March 2025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NACOSTI Multi-stakeholders conference 2025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621D5F0B-4687-ABAB-65BC-8B1707850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11B4D2FD-234A-FCE5-9637-25EEC7FB7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3" name="Picture 2" descr="A poster with many images of people&#10;&#10;Description automatically generated">
            <a:extLst>
              <a:ext uri="{FF2B5EF4-FFF2-40B4-BE49-F238E27FC236}">
                <a16:creationId xmlns:a16="http://schemas.microsoft.com/office/drawing/2014/main" id="{1CC7301F-12EC-BA50-8F32-C82C02CCD9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629" y="1307232"/>
            <a:ext cx="3163701" cy="44795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A565146-04FF-96CA-6E21-075E65087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727" y="4138964"/>
            <a:ext cx="1977480" cy="271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31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7733E-6E2C-ACB1-143E-61C7165D4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D0C67E5A-A6BC-CEF9-7454-CC517D1A4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Major Achievements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Established FFS &amp; set up demos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Distributed 5,000 packets of AIVs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Trained 100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ToTs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and 600 farmers (6,000)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Increased Production (2000 packets)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Upscaled the preservation and processing capacity of FFS by 60%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Dried and packaged AIVs for export in USA- potential in Middle East &amp; Africa</a:t>
            </a: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6A784C2D-40F6-AE22-E5C6-21FB15A8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B4B6D664-4D3A-10F5-F074-7BE5C6418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DF8463EF-DB83-D71E-99DD-63F4BF983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361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59C8A-D145-32B7-5AF6-205D42940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9DF65C3F-9A66-827D-77A9-9059D341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Major Achievements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Kitchen garden (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Githunguri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Health C)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Disseminated AIVs information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Documentary and AIVs Song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Promotional 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Drafted 2 Policy briefs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PI – AIVs Won NORA – National-2024</a:t>
            </a:r>
          </a:p>
          <a:p>
            <a:pPr marL="742950" indent="-742950">
              <a:buAutoNum type="arabicPeriod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PI- AIVs-Won- AFP- - 2025</a:t>
            </a:r>
          </a:p>
          <a:p>
            <a:pPr marL="0" indent="0">
              <a:buNone/>
              <a:defRPr/>
            </a:pP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0FD4DAAD-B5C1-4D74-A94B-C269A4267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32627DFC-0C58-D881-86FC-217809764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43D1F1B2-B0E1-F39C-505C-93B0FBC8B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127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4F2B4-A5A8-D107-C22D-93C9CE4A0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88BF3A-9AFD-3170-EB79-AD9F85051475}"/>
              </a:ext>
            </a:extLst>
          </p:cNvPr>
          <p:cNvSpPr txBox="1"/>
          <p:nvPr/>
        </p:nvSpPr>
        <p:spPr>
          <a:xfrm>
            <a:off x="-1" y="908445"/>
            <a:ext cx="9143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 Demi" pitchFamily="34" charset="0"/>
              </a:rPr>
              <a:t>Policy makers interaction : Principal</a:t>
            </a:r>
            <a:r>
              <a:rPr lang="en-US" sz="3200" dirty="0">
                <a:latin typeface="Berlin Sans FB Demi" pitchFamily="34" charset="0"/>
              </a:rPr>
              <a:t> Secretary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B8F37F-D7DC-CE19-5F42-F4C0341BFD07}"/>
              </a:ext>
            </a:extLst>
          </p:cNvPr>
          <p:cNvSpPr txBox="1"/>
          <p:nvPr/>
        </p:nvSpPr>
        <p:spPr>
          <a:xfrm>
            <a:off x="-3" y="449844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Baskerville Old Face" panose="02020602080505020303" pitchFamily="18" charset="0"/>
              </a:rPr>
              <a:t> 						</a:t>
            </a:r>
            <a:endParaRPr lang="en-US" sz="4400" b="1" dirty="0">
              <a:latin typeface="Baskerville Old Face" panose="02020602080505020303" pitchFamily="18" charset="0"/>
            </a:endParaRPr>
          </a:p>
          <a:p>
            <a:pPr algn="ctr"/>
            <a:r>
              <a:rPr lang="en-US" sz="3200" b="1" dirty="0">
                <a:latin typeface="Berlin Sans FB Demi" pitchFamily="34" charset="0"/>
              </a:rPr>
              <a:t> </a:t>
            </a:r>
            <a:endParaRPr lang="en-US" sz="2800" b="1" dirty="0">
              <a:latin typeface="Berlin Sans FB Demi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4501C3-F9B3-86B9-E691-BDAEFDF8C900}"/>
              </a:ext>
            </a:extLst>
          </p:cNvPr>
          <p:cNvSpPr txBox="1"/>
          <p:nvPr/>
        </p:nvSpPr>
        <p:spPr>
          <a:xfrm>
            <a:off x="346230" y="6458943"/>
            <a:ext cx="7492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Berlin Sans FB Demi" panose="020E0802020502020306" pitchFamily="34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03508C-0400-B401-6E7E-150ADA5558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38" y="-8534"/>
            <a:ext cx="1623511" cy="916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uman Resource Department">
            <a:extLst>
              <a:ext uri="{FF2B5EF4-FFF2-40B4-BE49-F238E27FC236}">
                <a16:creationId xmlns:a16="http://schemas.microsoft.com/office/drawing/2014/main" id="{D99A3636-078E-65E8-F067-54A8E812DB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994" y="53729"/>
            <a:ext cx="756363" cy="71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5" descr="IREN GrowthPad | Nairobi">
            <a:extLst>
              <a:ext uri="{FF2B5EF4-FFF2-40B4-BE49-F238E27FC236}">
                <a16:creationId xmlns:a16="http://schemas.microsoft.com/office/drawing/2014/main" id="{E7105406-8D7D-B3E6-8BDC-31D8FF0756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49" y="-66344"/>
            <a:ext cx="958438" cy="902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Local Development Research Institute | Nairobi">
            <a:extLst>
              <a:ext uri="{FF2B5EF4-FFF2-40B4-BE49-F238E27FC236}">
                <a16:creationId xmlns:a16="http://schemas.microsoft.com/office/drawing/2014/main" id="{42660FC7-0D4C-EA6B-5A01-EE824BDD9A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584" y="-23688"/>
            <a:ext cx="844220" cy="828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SINDE MULIRO UNIVERSITY OF SCIENCE AND TECHNOLOGY TENDER ...">
            <a:extLst>
              <a:ext uri="{FF2B5EF4-FFF2-40B4-BE49-F238E27FC236}">
                <a16:creationId xmlns:a16="http://schemas.microsoft.com/office/drawing/2014/main" id="{DE58B4B0-5C57-3E3E-1440-D7841429A5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614" y="37485"/>
            <a:ext cx="657944" cy="5847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A95AC2-8E2E-3E6E-51ED-7917E1146DD5}"/>
              </a:ext>
            </a:extLst>
          </p:cNvPr>
          <p:cNvSpPr txBox="1"/>
          <p:nvPr/>
        </p:nvSpPr>
        <p:spPr>
          <a:xfrm>
            <a:off x="4" y="4304507"/>
            <a:ext cx="914399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200" dirty="0">
                <a:latin typeface="Berlin Sans FB Demi" panose="020E0802020502020306" pitchFamily="34" charset="0"/>
              </a:rPr>
              <a:t>What Quantities of AIVs are  being produced &amp; in which Counties?</a:t>
            </a:r>
          </a:p>
          <a:p>
            <a:r>
              <a:rPr lang="en-US" sz="2200" dirty="0">
                <a:latin typeface="Berlin Sans FB Demi" panose="020E0802020502020306" pitchFamily="34" charset="0"/>
              </a:rPr>
              <a:t>a. Quantities= 300,000MT(2024)  b. No of Counties 50% c. No of AIVs=8</a:t>
            </a:r>
          </a:p>
          <a:p>
            <a:r>
              <a:rPr lang="en-US" sz="2200" dirty="0">
                <a:latin typeface="Berlin Sans FB Demi" panose="020E0802020502020306" pitchFamily="34" charset="0"/>
              </a:rPr>
              <a:t>2. What is the Current monetary value of AIVs realized in Kenya?</a:t>
            </a:r>
          </a:p>
          <a:p>
            <a:r>
              <a:rPr lang="en-US" sz="2200" dirty="0">
                <a:latin typeface="Berlin Sans FB Demi" panose="020E0802020502020306" pitchFamily="34" charset="0"/>
              </a:rPr>
              <a:t>Kenya Shillings 10B, 95% Domestic market &amp; 5% Export Market (0.5 B)</a:t>
            </a:r>
          </a:p>
          <a:p>
            <a:r>
              <a:rPr lang="en-US" sz="2200" dirty="0">
                <a:latin typeface="Berlin Sans FB Demi" panose="020E0802020502020306" pitchFamily="34" charset="0"/>
              </a:rPr>
              <a:t>3. How can we ensure that AIVs &amp; products are  in all global markets?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erlin Sans FB Demi" panose="020E0802020502020306" pitchFamily="34" charset="0"/>
              </a:rPr>
              <a:t>This will form the major  part of the AIVs Upscaling Handshake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Berlin Sans FB Demi" panose="020E0802020502020306" pitchFamily="34" charset="0"/>
              </a:rPr>
              <a:t> IREN Growth Pad Ltd currently exports to USA on order basis</a:t>
            </a:r>
          </a:p>
          <a:p>
            <a:pPr marL="457200" indent="-457200">
              <a:buAutoNum type="arabicPeriod"/>
            </a:pPr>
            <a:endParaRPr lang="en-KE" sz="2400" dirty="0">
              <a:latin typeface="Berlin Sans FB Demi" panose="020E0802020502020306" pitchFamily="34" charset="0"/>
            </a:endParaRPr>
          </a:p>
        </p:txBody>
      </p:sp>
      <p:pic>
        <p:nvPicPr>
          <p:cNvPr id="16" name="Picture 15" descr="A group of people standing around a table&#10;&#10;AI-generated content may be incorrect.">
            <a:extLst>
              <a:ext uri="{FF2B5EF4-FFF2-40B4-BE49-F238E27FC236}">
                <a16:creationId xmlns:a16="http://schemas.microsoft.com/office/drawing/2014/main" id="{E19CF946-5F41-EE00-CB18-B9548FFB35B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37" y="2067099"/>
            <a:ext cx="3356112" cy="2237408"/>
          </a:xfrm>
          <a:prstGeom prst="rect">
            <a:avLst/>
          </a:prstGeom>
        </p:spPr>
      </p:pic>
      <p:pic>
        <p:nvPicPr>
          <p:cNvPr id="18" name="Picture 17" descr="A group of people standing around a table&#10;&#10;AI-generated content may be incorrect.">
            <a:extLst>
              <a:ext uri="{FF2B5EF4-FFF2-40B4-BE49-F238E27FC236}">
                <a16:creationId xmlns:a16="http://schemas.microsoft.com/office/drawing/2014/main" id="{C036C35D-940C-C2AE-94AA-3FC3EA12A80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328" y="1903283"/>
            <a:ext cx="3601835" cy="240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01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545E7-C4BC-1646-012E-76279D360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3422AFDF-234A-581C-656E-CFF4DF5B1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Future outlook &amp; Sustainability</a:t>
            </a:r>
          </a:p>
          <a:p>
            <a:endParaRPr lang="en-US" b="1" dirty="0"/>
          </a:p>
          <a:p>
            <a:r>
              <a:rPr lang="en-US" b="1" dirty="0"/>
              <a:t>Agriculture being a devolved function more Counties will</a:t>
            </a:r>
            <a:r>
              <a:rPr lang="en-US" dirty="0"/>
              <a:t> be encouraged to include African Indigenous Vegetables value chains in their development plans </a:t>
            </a:r>
            <a:endParaRPr lang="en-KE" dirty="0"/>
          </a:p>
          <a:p>
            <a:r>
              <a:rPr lang="en-US" b="1" dirty="0"/>
              <a:t>Kenyan National African Leafy Vegetables</a:t>
            </a:r>
            <a:r>
              <a:rPr lang="en-US" dirty="0"/>
              <a:t> </a:t>
            </a:r>
            <a:r>
              <a:rPr lang="en-US" b="1" dirty="0"/>
              <a:t>(ALVs) Value Chain Development Strategy, the first of its kind was launched in 2024 </a:t>
            </a:r>
            <a:r>
              <a:rPr lang="en-US" dirty="0"/>
              <a:t>with input from 3 members.</a:t>
            </a:r>
            <a:endParaRPr lang="en-KE" dirty="0"/>
          </a:p>
          <a:p>
            <a:r>
              <a:rPr lang="en-US" b="1" dirty="0"/>
              <a:t>African vegetable biodiversity strategy Rescue plan 2025-2035</a:t>
            </a:r>
            <a:r>
              <a:rPr lang="en-US" dirty="0"/>
              <a:t> </a:t>
            </a:r>
            <a:r>
              <a:rPr lang="en-US" b="1" dirty="0"/>
              <a:t>was launched in Kigali in 2024 </a:t>
            </a:r>
            <a:r>
              <a:rPr lang="en-US" dirty="0"/>
              <a:t>and involves using vegetable genetic resources for improved health, income and climate resilience, Collaboration and partnership with the World Vegetable Centre would ensure sustainability (AFP)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D02ABC26-5B7B-7738-54EB-DB0F02871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66090E89-AEA0-F146-E7D5-1D42F46B2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EC5874D1-4573-7CD0-37A4-2F543AEC5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57" y="642144"/>
            <a:ext cx="702710" cy="63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423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Africa - Logo with frui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365250"/>
            <a:ext cx="381635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8627"/>
            <a:ext cx="9144000" cy="84009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b="1" dirty="0">
                <a:solidFill>
                  <a:schemeClr val="tx1"/>
                </a:solidFill>
                <a:latin typeface="Berlin Sans FB" panose="020E0602020502020306" pitchFamily="34" charset="0"/>
                <a:cs typeface="Times New Roman" pitchFamily="18" charset="0"/>
              </a:rPr>
              <a:t> Major Constraints</a:t>
            </a:r>
          </a:p>
        </p:txBody>
      </p:sp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11341"/>
              </p:ext>
            </p:extLst>
          </p:nvPr>
        </p:nvGraphicFramePr>
        <p:xfrm>
          <a:off x="1" y="1220756"/>
          <a:ext cx="8785225" cy="5541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6629" name="Picture 4" descr="Mid August 2008 Field photos 04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56438" y="1412875"/>
            <a:ext cx="20875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9" descr="ifs,vicres,mutant and church 04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700213"/>
            <a:ext cx="169227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7" descr="ifs,vicres,mutant and church 04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4481513"/>
            <a:ext cx="2124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9" descr="garden,mutant ifs, vicres pictures 27th April 2005 02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4632325"/>
            <a:ext cx="1763713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feld 2"/>
          <p:cNvSpPr txBox="1">
            <a:spLocks noChangeArrowheads="1"/>
          </p:cNvSpPr>
          <p:nvPr/>
        </p:nvSpPr>
        <p:spPr bwMode="auto">
          <a:xfrm>
            <a:off x="7199313" y="904419"/>
            <a:ext cx="1944687" cy="34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 err="1"/>
              <a:t>Spiderplant</a:t>
            </a:r>
            <a:r>
              <a:rPr lang="en-GB" b="1" dirty="0"/>
              <a:t>-</a:t>
            </a:r>
          </a:p>
          <a:p>
            <a:pPr algn="ctr"/>
            <a:endParaRPr lang="en-GB" b="1" dirty="0"/>
          </a:p>
        </p:txBody>
      </p:sp>
      <p:sp>
        <p:nvSpPr>
          <p:cNvPr id="26634" name="Textfeld 13"/>
          <p:cNvSpPr txBox="1">
            <a:spLocks noChangeArrowheads="1"/>
          </p:cNvSpPr>
          <p:nvPr/>
        </p:nvSpPr>
        <p:spPr bwMode="auto">
          <a:xfrm>
            <a:off x="0" y="3716338"/>
            <a:ext cx="2555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Vegetable Amaranth</a:t>
            </a:r>
          </a:p>
          <a:p>
            <a:r>
              <a:rPr lang="en-GB" b="1"/>
              <a:t>Pigweed</a:t>
            </a:r>
          </a:p>
        </p:txBody>
      </p:sp>
      <p:sp>
        <p:nvSpPr>
          <p:cNvPr id="26635" name="Textfeld 14"/>
          <p:cNvSpPr txBox="1">
            <a:spLocks noChangeArrowheads="1"/>
          </p:cNvSpPr>
          <p:nvPr/>
        </p:nvSpPr>
        <p:spPr bwMode="auto">
          <a:xfrm>
            <a:off x="-203994" y="1243013"/>
            <a:ext cx="2411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/>
              <a:t>African (black) Nightshade</a:t>
            </a:r>
          </a:p>
        </p:txBody>
      </p:sp>
      <p:sp>
        <p:nvSpPr>
          <p:cNvPr id="26636" name="Textfeld 15"/>
          <p:cNvSpPr txBox="1">
            <a:spLocks noChangeArrowheads="1"/>
          </p:cNvSpPr>
          <p:nvPr/>
        </p:nvSpPr>
        <p:spPr bwMode="auto">
          <a:xfrm>
            <a:off x="7199313" y="3716338"/>
            <a:ext cx="19446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Vegetable Cowpea</a:t>
            </a:r>
          </a:p>
        </p:txBody>
      </p:sp>
      <p:pic>
        <p:nvPicPr>
          <p:cNvPr id="26638" name="Picture 5" descr="Jomo-Kenyatta-Logo-201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017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704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36C492-CAD1-4767-A6E7-1FB0EFA8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736C492-CAD1-4767-A6E7-1FB0EFA8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736C492-CAD1-4767-A6E7-1FB0EFA82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5B26725-5B30-4169-BD81-EE1D31A8F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85B26725-5B30-4169-BD81-EE1D31A8F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85B26725-5B30-4169-BD81-EE1D31A8F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D219E77-0E00-4B7B-A766-BD69A9A36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2D219E77-0E00-4B7B-A766-BD69A9A36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2D219E77-0E00-4B7B-A766-BD69A9A36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9B4747-4A57-4B82-B2E8-FB6620101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E79B4747-4A57-4B82-B2E8-FB6620101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E79B4747-4A57-4B82-B2E8-FB6620101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20A23C1-0562-4113-8128-5E31222CA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220A23C1-0562-4113-8128-5E31222CA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220A23C1-0562-4113-8128-5E31222CA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3112E0-4B78-43D8-8912-EC7CD5C47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D83112E0-4B78-43D8-8912-EC7CD5C47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D83112E0-4B78-43D8-8912-EC7CD5C47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14F273-722A-44A7-BE2E-9F51E154C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A914F273-722A-44A7-BE2E-9F51E154C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A914F273-722A-44A7-BE2E-9F51E154C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F131EF-3135-4D02-A416-F9050CE38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F7F131EF-3135-4D02-A416-F9050CE38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F7F131EF-3135-4D02-A416-F9050CE38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DDD30B8-580B-47F1-B78D-435D5AE74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EDDD30B8-580B-47F1-B78D-435D5AE74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EDDD30B8-580B-47F1-B78D-435D5AE74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CE6A269-6F26-4D6B-B42B-A5DDA2990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4CE6A269-6F26-4D6B-B42B-A5DDA2990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4CE6A269-6F26-4D6B-B42B-A5DDA2990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55128E-1828-4993-8B69-68CF79F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3A55128E-1828-4993-8B69-68CF79F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3A55128E-1828-4993-8B69-68CF79F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4BDE06-B514-4CF8-8134-F1343406F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924BDE06-B514-4CF8-8134-F1343406F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924BDE06-B514-4CF8-8134-F1343406F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F9FACB-B4D6-4C29-97B4-04331F28A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79F9FACB-B4D6-4C29-97B4-04331F28A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79F9FACB-B4D6-4C29-97B4-04331F28A6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F38D912C-7D8E-474C-8F6C-AEFE42E7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KE" sz="4600" b="1" dirty="0">
                <a:latin typeface="Berlin Sans FB" panose="020E0602020502020306" pitchFamily="34" charset="0"/>
                <a:cs typeface="Times New Roman" panose="02020603050405020304" pitchFamily="18" charset="0"/>
              </a:rPr>
              <a:t>Work  Progress </a:t>
            </a:r>
            <a:endParaRPr lang="en-US" altLang="en-KE" sz="4600" b="1" dirty="0">
              <a:latin typeface="Berlin Sans FB" panose="020E0602020502020306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7CCD7-69C0-43D0-9FD3-5EDF65A17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38200"/>
            <a:ext cx="9030789" cy="5643563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Implementation – Nov, 24 –June 25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Activities accomplished (90%)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Total money for the project and Disbursed (KES 15,000,000/=)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Money used so far: as at 26-11-2025 (90%)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10% to be used November/December 25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Expected date of completion 31</a:t>
            </a:r>
            <a:r>
              <a:rPr lang="en-GB" sz="3600" b="1" baseline="30000" dirty="0">
                <a:latin typeface="Berlin Sans FB" panose="020E0602020502020306" pitchFamily="34" charset="0"/>
                <a:cs typeface="Times New Roman" pitchFamily="18" charset="0"/>
              </a:rPr>
              <a:t>st</a:t>
            </a:r>
            <a:r>
              <a:rPr lang="en-GB" sz="3600" b="1" dirty="0">
                <a:latin typeface="Berlin Sans FB" panose="020E0602020502020306" pitchFamily="34" charset="0"/>
                <a:cs typeface="Times New Roman" pitchFamily="18" charset="0"/>
              </a:rPr>
              <a:t> December 2025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endParaRPr lang="en-GB" sz="3600" b="1" i="1" dirty="0">
              <a:latin typeface="Berlin Sans FB" panose="020E0602020502020306" pitchFamily="34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89A7BE-E9B8-4955-96CF-0435E03D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3063" y="6356350"/>
            <a:ext cx="59293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BB2DE-1153-84AC-E114-283A343FF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8C47C8F7-6340-95FF-4C7E-BECCDB0D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KE" sz="4600" b="1" dirty="0">
                <a:latin typeface="Berlin Sans FB" panose="020E0602020502020306" pitchFamily="34" charset="0"/>
                <a:cs typeface="Times New Roman" panose="02020603050405020304" pitchFamily="18" charset="0"/>
              </a:rPr>
              <a:t>Work in Progress </a:t>
            </a:r>
            <a:endParaRPr lang="en-US" altLang="en-KE" sz="4600" b="1" dirty="0">
              <a:latin typeface="Berlin Sans FB" panose="020E0602020502020306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317C2-5388-FAF6-F0B7-0D4900B9B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38200"/>
            <a:ext cx="9030789" cy="5643563"/>
          </a:xfrm>
        </p:spPr>
        <p:txBody>
          <a:bodyPr>
            <a:normAutofit/>
          </a:bodyPr>
          <a:lstStyle/>
          <a:p>
            <a:pPr marL="0" indent="0">
              <a:buClr>
                <a:schemeClr val="accent3"/>
              </a:buClr>
              <a:buNone/>
              <a:defRPr/>
            </a:pPr>
            <a:endParaRPr lang="en-GB" sz="3600" b="1" dirty="0">
              <a:latin typeface="Berlin Sans FB" panose="020E0602020502020306" pitchFamily="34" charset="0"/>
              <a:cs typeface="Times New Roman" pitchFamily="18" charset="0"/>
            </a:endParaRPr>
          </a:p>
          <a:p>
            <a:pPr marL="0" indent="0">
              <a:buClr>
                <a:schemeClr val="accent3"/>
              </a:buClr>
              <a:buNone/>
              <a:defRPr/>
            </a:pPr>
            <a:endParaRPr lang="en-GB" sz="3600" b="1" i="1" dirty="0">
              <a:latin typeface="Berlin Sans FB" panose="020E0602020502020306" pitchFamily="34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00DB6-7332-5ED7-A6D0-91BE4326F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3063" y="6356350"/>
            <a:ext cx="59293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D64C1C-65E0-22B6-6664-E691B1988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182" y="0"/>
            <a:ext cx="4987636" cy="573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5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7C334-A349-D021-461C-34A183DF1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11C5EF1D-C5C9-5E5D-03C5-6EEC4DDB0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  General Project Details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NRF-Special call on Upscaling technologies  through PPP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Thematic area: Food and Nutrition Security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Lead institution: JKUAT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Duration: 18 months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Period: November 2023 to May 2025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Counties : Kakamega and Kiambu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AIVs: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Managu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and 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murenda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Four institutions (2 public &amp; 2 private)</a:t>
            </a:r>
          </a:p>
          <a:p>
            <a:pPr marL="742950" indent="-742950">
              <a:buAutoNum type="arabicPeriod"/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Project Budget : KES 15,000,000/=</a:t>
            </a:r>
          </a:p>
          <a:p>
            <a:pPr marL="0" indent="0">
              <a:buNone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7CA01E32-D8FD-3635-6CB8-63362F3DF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A0B3279F-CA5B-EB6D-6966-91E1FC28F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E26EBAB4-ACBC-AEE3-CF26-2BCB01497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21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1143000" y="762000"/>
            <a:ext cx="7620000" cy="5410200"/>
          </a:xfrm>
          <a:prstGeom prst="cloudCallout">
            <a:avLst>
              <a:gd name="adj1" fmla="val -5921"/>
              <a:gd name="adj2" fmla="val 569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6565" name="WordArt 5"/>
          <p:cNvSpPr>
            <a:spLocks noChangeArrowheads="1" noChangeShapeType="1" noTextEdit="1"/>
          </p:cNvSpPr>
          <p:nvPr/>
        </p:nvSpPr>
        <p:spPr bwMode="auto">
          <a:xfrm>
            <a:off x="1524000" y="1981200"/>
            <a:ext cx="57912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GB" sz="44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THANK YOU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xit" presetSubtype="0" fill="hold" grpId="1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nimBg="1"/>
      <p:bldP spid="66564" grpId="1" animBg="1"/>
      <p:bldP spid="66565" grpId="0" animBg="1"/>
      <p:bldP spid="6656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6E98B-ED32-C789-87E6-FF9057B12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51A633BB-BF73-799D-37C9-23E60B173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   Background</a:t>
            </a:r>
          </a:p>
          <a:p>
            <a:pPr>
              <a:defRPr/>
            </a:pPr>
            <a:r>
              <a:rPr lang="en-US" sz="4400" dirty="0">
                <a:latin typeface="Berlin Sans FB" panose="020E0602020502020306" pitchFamily="34" charset="0"/>
              </a:rPr>
              <a:t>30 Vegetable crops grown in Kenya  25% are AIVs including: Kunde, </a:t>
            </a:r>
            <a:r>
              <a:rPr lang="en-US" sz="4400" dirty="0" err="1">
                <a:latin typeface="Berlin Sans FB" panose="020E0602020502020306" pitchFamily="34" charset="0"/>
              </a:rPr>
              <a:t>managu</a:t>
            </a:r>
            <a:r>
              <a:rPr lang="en-US" sz="4400" dirty="0">
                <a:latin typeface="Berlin Sans FB" panose="020E0602020502020306" pitchFamily="34" charset="0"/>
              </a:rPr>
              <a:t>, </a:t>
            </a:r>
            <a:r>
              <a:rPr lang="en-US" sz="4400" dirty="0" err="1">
                <a:latin typeface="Berlin Sans FB" panose="020E0602020502020306" pitchFamily="34" charset="0"/>
              </a:rPr>
              <a:t>terere</a:t>
            </a:r>
            <a:r>
              <a:rPr lang="en-US" sz="4400" dirty="0">
                <a:latin typeface="Berlin Sans FB" panose="020E0602020502020306" pitchFamily="34" charset="0"/>
              </a:rPr>
              <a:t>, </a:t>
            </a:r>
            <a:r>
              <a:rPr lang="en-US" sz="4400" dirty="0" err="1">
                <a:latin typeface="Berlin Sans FB" panose="020E0602020502020306" pitchFamily="34" charset="0"/>
              </a:rPr>
              <a:t>sagaa</a:t>
            </a:r>
            <a:r>
              <a:rPr lang="en-US" sz="4400" dirty="0">
                <a:latin typeface="Berlin Sans FB" panose="020E0602020502020306" pitchFamily="34" charset="0"/>
              </a:rPr>
              <a:t>, , </a:t>
            </a:r>
            <a:r>
              <a:rPr lang="en-US" sz="4400" dirty="0" err="1">
                <a:latin typeface="Berlin Sans FB" panose="020E0602020502020306" pitchFamily="34" charset="0"/>
              </a:rPr>
              <a:t>mrenda</a:t>
            </a:r>
            <a:r>
              <a:rPr lang="en-US" sz="4400" dirty="0">
                <a:latin typeface="Berlin Sans FB" panose="020E0602020502020306" pitchFamily="34" charset="0"/>
              </a:rPr>
              <a:t>, </a:t>
            </a:r>
            <a:r>
              <a:rPr lang="en-US" sz="4400" dirty="0" err="1">
                <a:latin typeface="Berlin Sans FB" panose="020E0602020502020306" pitchFamily="34" charset="0"/>
              </a:rPr>
              <a:t>mitoo</a:t>
            </a:r>
            <a:r>
              <a:rPr lang="en-US" sz="4400" dirty="0">
                <a:latin typeface="Berlin Sans FB" panose="020E0602020502020306" pitchFamily="34" charset="0"/>
              </a:rPr>
              <a:t> </a:t>
            </a:r>
            <a:r>
              <a:rPr lang="en-US" sz="4400" dirty="0" err="1">
                <a:latin typeface="Berlin Sans FB" panose="020E0602020502020306" pitchFamily="34" charset="0"/>
              </a:rPr>
              <a:t>etc</a:t>
            </a:r>
            <a:r>
              <a:rPr lang="en-US" sz="4400" dirty="0">
                <a:latin typeface="Berlin Sans FB" panose="020E0602020502020306" pitchFamily="34" charset="0"/>
              </a:rPr>
              <a:t> </a:t>
            </a:r>
          </a:p>
          <a:p>
            <a:pPr>
              <a:defRPr/>
            </a:pPr>
            <a:r>
              <a:rPr lang="en-US" sz="4400" dirty="0">
                <a:latin typeface="Berlin Sans FB" panose="020E0602020502020306" pitchFamily="34" charset="0"/>
              </a:rPr>
              <a:t>Grown in 50% of the 47 counties </a:t>
            </a:r>
          </a:p>
          <a:p>
            <a:pPr>
              <a:defRPr/>
            </a:pPr>
            <a:r>
              <a:rPr lang="en-US" sz="4400" dirty="0">
                <a:latin typeface="Berlin Sans FB" panose="020E0602020502020306" pitchFamily="34" charset="0"/>
              </a:rPr>
              <a:t>300,000 MT  AIVs produced, valued at 10B KES in 2023 (5% for Export 0.5B)</a:t>
            </a:r>
          </a:p>
          <a:p>
            <a:pPr>
              <a:defRPr/>
            </a:pPr>
            <a:r>
              <a:rPr lang="en-US" sz="4400" dirty="0">
                <a:latin typeface="Berlin Sans FB" panose="020E0602020502020306" pitchFamily="34" charset="0"/>
              </a:rPr>
              <a:t>The Demand of AIVs not met</a:t>
            </a: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D8F4C366-2C0D-164E-19AF-9CE1C7DD4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894434B1-1C57-8028-BE4F-141688A14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CB53A91C-6274-C5F0-A1AA-31D12DDFA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448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1AB4D57F-4F4A-4548-B04B-6D036F6D73B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096" y="0"/>
            <a:ext cx="9144000" cy="90963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TW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4800" b="1" dirty="0">
                <a:latin typeface="Berlin Sans FB" panose="020E0602020502020306" pitchFamily="34" charset="0"/>
                <a:cs typeface="Times New Roman" panose="02020603050405020304" pitchFamily="18" charset="0"/>
              </a:rPr>
              <a:t>Productivity of AIVs 2023 </a:t>
            </a:r>
            <a:endParaRPr lang="en-US" altLang="zh-TW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4530" name="Group 50">
            <a:extLst>
              <a:ext uri="{FF2B5EF4-FFF2-40B4-BE49-F238E27FC236}">
                <a16:creationId xmlns:a16="http://schemas.microsoft.com/office/drawing/2014/main" id="{DFAAFEDD-8C74-4D6B-AEDB-4A0FD98CA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084989"/>
              </p:ext>
            </p:extLst>
          </p:nvPr>
        </p:nvGraphicFramePr>
        <p:xfrm>
          <a:off x="0" y="1247775"/>
          <a:ext cx="9109074" cy="4175566"/>
        </p:xfrm>
        <a:graphic>
          <a:graphicData uri="http://schemas.openxmlformats.org/drawingml/2006/table">
            <a:tbl>
              <a:tblPr/>
              <a:tblGrid>
                <a:gridCol w="5397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1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4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AIVs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3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MT/HA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3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+mn-ea"/>
                        </a:rPr>
                        <a:t>POTENTIAL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8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</a:endParaRP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Vegetable Cowpea (Kunde)</a:t>
                      </a:r>
                      <a:endParaRPr kumimoji="0" lang="zh-TW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erlin Sans FB" panose="020E0602020502020306" pitchFamily="34" charset="0"/>
                        <a:ea typeface="新細明體" pitchFamily="18" charset="-120"/>
                      </a:endParaRP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3.2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20-30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African nightshade 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Managu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10.0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30-40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Vegetable amaranths 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Terere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11.8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30-40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Spiderplant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 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Sagaa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9.7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30-40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Jute mallow 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mrenda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5.1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20-30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Slender leaf (</a:t>
                      </a:r>
                      <a:r>
                        <a:rPr kumimoji="0" lang="en-US" altLang="zh-TW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mitoo</a:t>
                      </a: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3" marR="91433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6.7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erlin Sans FB" panose="020E0602020502020306" pitchFamily="34" charset="0"/>
                          <a:ea typeface="新細明體" pitchFamily="18" charset="-120"/>
                        </a:rPr>
                        <a:t>20-30</a:t>
                      </a:r>
                    </a:p>
                  </a:txBody>
                  <a:tcPr marL="91433" marR="91433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48E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7689" name="Picture 5" descr="Jomo-Kenyatta-Logo-2013.jpg">
            <a:extLst>
              <a:ext uri="{FF2B5EF4-FFF2-40B4-BE49-F238E27FC236}">
                <a16:creationId xmlns:a16="http://schemas.microsoft.com/office/drawing/2014/main" id="{DB8A7B06-4C34-44BC-9D81-96114510A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17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FF1B90-C480-35CE-E813-71F352650D88}"/>
              </a:ext>
            </a:extLst>
          </p:cNvPr>
          <p:cNvSpPr txBox="1"/>
          <p:nvPr/>
        </p:nvSpPr>
        <p:spPr>
          <a:xfrm>
            <a:off x="-1" y="5594791"/>
            <a:ext cx="9109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Berlin Sans FB Demi" panose="020E0802020502020306" pitchFamily="34" charset="0"/>
              </a:rPr>
              <a:t>1. 2011 to 2025 Production (tons ) increased by 200%</a:t>
            </a:r>
          </a:p>
          <a:p>
            <a:r>
              <a:rPr lang="en-US" sz="2000" b="1" dirty="0">
                <a:latin typeface="Berlin Sans FB Demi" panose="020E0802020502020306" pitchFamily="34" charset="0"/>
              </a:rPr>
              <a:t>2.Current Production: 300,000 MT Current value: 10B KES</a:t>
            </a:r>
            <a:endParaRPr lang="en-KE" sz="2000" b="1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85388"/>
      </p:ext>
    </p:extLst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70017FAF-23F9-4F08-B90A-8FCC12BA0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Rationale 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High F</a:t>
            </a:r>
            <a:r>
              <a:rPr lang="en-GB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ood and nutrition insecurity in Kenya due to adverse climate change effects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Unexploited High value AIVs 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Several Developed technologies unutilized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Registered varieties of AIVs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Organic sources of fertilizer like Frass fertilizer from BFS underutilized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High Perishability of AIVs</a:t>
            </a:r>
          </a:p>
          <a:p>
            <a:pPr marL="742950" indent="-742950">
              <a:buAutoNum type="arabicPeriod"/>
              <a:defRPr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ahoma" pitchFamily="34" charset="0"/>
                <a:cs typeface="Times New Roman" pitchFamily="18" charset="0"/>
              </a:rPr>
              <a:t>Untapped potential of Public/Private sector collaboration.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7346ED5D-63E5-486E-BFF2-E7DA01A8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75EDDF6B-6C9A-4AD5-9F24-05397D8EA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4D8FCB3A-5A10-4699-B066-21771073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456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CC90C-060D-E70D-398E-854AA87EA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6498A2A0-91FE-32ED-4650-0B9FC1B15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Goal &amp; overall Objective </a:t>
            </a:r>
          </a:p>
          <a:p>
            <a:pPr marL="0" indent="0" algn="ctr">
              <a:buNone/>
              <a:defRPr/>
            </a:pPr>
            <a:r>
              <a:rPr lang="en-GB" sz="3600" b="1" dirty="0">
                <a:solidFill>
                  <a:srgbClr val="4A4A4A"/>
                </a:solidFill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G</a:t>
            </a:r>
            <a:r>
              <a:rPr lang="en-GB" sz="36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oal: </a:t>
            </a:r>
          </a:p>
          <a:p>
            <a:pPr marL="0" indent="0" algn="just">
              <a:buNone/>
              <a:defRPr/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To contribute to achieving food and nutrition security in the context of climate change challenges facing Kenya by promoting the sustainable production, commercialization and utilization of African Indigenous Vegetables (AIVs).</a:t>
            </a:r>
          </a:p>
          <a:p>
            <a:pPr marL="0" indent="0" algn="ctr">
              <a:buNone/>
              <a:defRPr/>
            </a:pPr>
            <a:endParaRPr lang="en-GB" sz="1800" dirty="0">
              <a:solidFill>
                <a:srgbClr val="4A4A4A"/>
              </a:solidFill>
              <a:effectLst/>
              <a:highlight>
                <a:srgbClr val="FFFFFF"/>
              </a:highlight>
              <a:latin typeface="Berlin Sans FB Demi" panose="020E0802020502020306" pitchFamily="34" charset="0"/>
              <a:ea typeface="Century Gothic" panose="020B0502020202020204" pitchFamily="34" charset="0"/>
              <a:cs typeface="Century Gothic" panose="020B0502020202020204" pitchFamily="34" charset="0"/>
            </a:endParaRPr>
          </a:p>
          <a:p>
            <a:pPr marL="0" indent="0" algn="ctr">
              <a:buNone/>
              <a:defRPr/>
            </a:pPr>
            <a:r>
              <a:rPr lang="en-GB" sz="36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Overall Objective</a:t>
            </a:r>
            <a:r>
              <a:rPr lang="en-GB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:</a:t>
            </a:r>
          </a:p>
          <a:p>
            <a:pPr marL="0" indent="0">
              <a:buNone/>
              <a:defRPr/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Berlin Sans FB Demi" panose="020E0802020502020306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To upscale the production, preservation and utilization technologies of African indigenous vegetables for food and nutrition Security in Kenya.</a:t>
            </a:r>
            <a:endParaRPr lang="en-KE" sz="2800" b="1" dirty="0">
              <a:effectLst/>
              <a:latin typeface="Berlin Sans FB Demi" panose="020E0802020502020306" pitchFamily="34" charset="0"/>
              <a:ea typeface="Calibri" panose="020F0502020204030204" pitchFamily="34" charset="0"/>
            </a:endParaRPr>
          </a:p>
          <a:p>
            <a:pPr marL="0" indent="0" algn="ctr">
              <a:buNone/>
              <a:defRPr/>
            </a:pP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C412CE4C-F941-9CE5-3713-B03155BE8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905C6102-69FA-9DB2-835B-15896FF17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</p:spTree>
    <p:extLst>
      <p:ext uri="{BB962C8B-B14F-4D97-AF65-F5344CB8AC3E}">
        <p14:creationId xmlns:p14="http://schemas.microsoft.com/office/powerpoint/2010/main" val="1364967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C489E-0622-D28A-14AB-44233AF59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164217C8-D9F2-BBB9-3DD4-282236509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6 Specific Objectives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 err="1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</a:t>
            </a: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. To assess farmer </a:t>
            </a:r>
            <a:r>
              <a:rPr lang="en-GB" sz="2800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acceptability</a:t>
            </a: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 of registered two African Nightshade and two Jute Mallow varieties, in Kakamega and Kiambu Counties. 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ii. To upscale the production of African nightshade and Jute mallow in Kakamega and Kiambu counties using </a:t>
            </a:r>
            <a:r>
              <a:rPr lang="en-GB" sz="2800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climate smart technologies </a:t>
            </a: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and registered varieties.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iii. </a:t>
            </a:r>
            <a:r>
              <a:rPr lang="en-GB" sz="2800" b="1" dirty="0"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To promote the use of </a:t>
            </a:r>
            <a:r>
              <a:rPr lang="en-GB" sz="2800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standardized recipes </a:t>
            </a:r>
            <a:r>
              <a:rPr lang="en-GB" sz="2800" b="1" dirty="0"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of African nightshade and Jute mallow in selected institutions in Kakamega and Kiambu counties.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9FF375C0-05C8-334C-7EC0-F831AF25D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2B39EF7C-5E01-FC7A-37F2-E17B02115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59A8B4CE-C656-C4A8-171F-B9C58AE1F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4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6B48E-4250-40B7-477A-CEF7A7584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>
            <a:extLst>
              <a:ext uri="{FF2B5EF4-FFF2-40B4-BE49-F238E27FC236}">
                <a16:creationId xmlns:a16="http://schemas.microsoft.com/office/drawing/2014/main" id="{CCDE704F-7762-BD03-4611-520360EE8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en-GB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  <a:ea typeface="Tahoma" pitchFamily="34" charset="0"/>
                <a:cs typeface="Times New Roman" pitchFamily="18" charset="0"/>
              </a:rPr>
              <a:t>6 Specific Objectives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iv. To promote the </a:t>
            </a:r>
            <a:r>
              <a:rPr lang="en-GB" sz="2800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commercialization of African </a:t>
            </a:r>
            <a:r>
              <a:rPr lang="en-GB" sz="2800" b="1" dirty="0"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nightshade and Jute mallow in Kakamega and Kiambu counties.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v. To promote the use of </a:t>
            </a:r>
            <a:r>
              <a:rPr lang="en-GB" sz="2800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preservation and value addition technologies </a:t>
            </a: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of African nightshade and Jute mallow in Kakamega and Kiambu counties. 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b="1" dirty="0">
                <a:solidFill>
                  <a:srgbClr val="4A4A4A"/>
                </a:solidFill>
                <a:effectLst/>
                <a:highlight>
                  <a:srgbClr val="FFFFFF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vi. To Repackage technical information, disseminate, train, and promote African nightshade, Jute mallow and other priority AIVs using diversified platforms. </a:t>
            </a:r>
            <a:endParaRPr lang="en-KE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marL="742950" indent="-742950">
              <a:buAutoNum type="arabicPeriod"/>
              <a:defRPr/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  <a:ea typeface="Tahoma" pitchFamily="34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Footer Placeholder 2">
            <a:extLst>
              <a:ext uri="{FF2B5EF4-FFF2-40B4-BE49-F238E27FC236}">
                <a16:creationId xmlns:a16="http://schemas.microsoft.com/office/drawing/2014/main" id="{9E6429E7-48E8-6D2E-69C5-CDDC0984E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13" y="6644640"/>
            <a:ext cx="7632700" cy="768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KE" altLang="en-KE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6">
            <a:extLst>
              <a:ext uri="{FF2B5EF4-FFF2-40B4-BE49-F238E27FC236}">
                <a16:creationId xmlns:a16="http://schemas.microsoft.com/office/drawing/2014/main" id="{5D77C3D5-C0B8-B642-543B-4EAF194A3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KE" altLang="en-KE"/>
          </a:p>
        </p:txBody>
      </p:sp>
      <p:pic>
        <p:nvPicPr>
          <p:cNvPr id="9222" name="Picture 7" descr="jkuat logo">
            <a:extLst>
              <a:ext uri="{FF2B5EF4-FFF2-40B4-BE49-F238E27FC236}">
                <a16:creationId xmlns:a16="http://schemas.microsoft.com/office/drawing/2014/main" id="{992415F7-D826-938C-D5CD-6355F55BE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6050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8377</TotalTime>
  <Words>1744</Words>
  <Application>Microsoft Office PowerPoint</Application>
  <PresentationFormat>On-screen Show (4:3)</PresentationFormat>
  <Paragraphs>395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Black</vt:lpstr>
      <vt:lpstr>Baskerville Old Face</vt:lpstr>
      <vt:lpstr>Berlin Sans FB</vt:lpstr>
      <vt:lpstr>Berlin Sans FB Demi</vt:lpstr>
      <vt:lpstr>Calibri</vt:lpstr>
      <vt:lpstr>Century Gothic</vt:lpstr>
      <vt:lpstr>Times New Roman</vt:lpstr>
      <vt:lpstr>Wingdings</vt:lpstr>
      <vt:lpstr>Wingdings 2</vt:lpstr>
      <vt:lpstr>1_Office Theme</vt:lpstr>
      <vt:lpstr>PowerPoint Presentation</vt:lpstr>
      <vt:lpstr>PowerPoint Presentation</vt:lpstr>
      <vt:lpstr>PowerPoint Presentation</vt:lpstr>
      <vt:lpstr>PowerPoint Presentation</vt:lpstr>
      <vt:lpstr>       Productivity of AIVs 2023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AIVs Released by KEPHIS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Major Constraints</vt:lpstr>
      <vt:lpstr>Work  Progress </vt:lpstr>
      <vt:lpstr>Work in Progress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winnie</dc:creator>
  <cp:lastModifiedBy>Mary Abukutsa-Onyango</cp:lastModifiedBy>
  <cp:revision>302</cp:revision>
  <cp:lastPrinted>2025-11-26T20:39:36Z</cp:lastPrinted>
  <dcterms:created xsi:type="dcterms:W3CDTF">2016-06-04T08:52:18Z</dcterms:created>
  <dcterms:modified xsi:type="dcterms:W3CDTF">2025-11-26T20:48:54Z</dcterms:modified>
</cp:coreProperties>
</file>